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8"/>
  </p:notesMasterIdLst>
  <p:handoutMasterIdLst>
    <p:handoutMasterId r:id="rId49"/>
  </p:handoutMasterIdLst>
  <p:sldIdLst>
    <p:sldId id="1242" r:id="rId6"/>
    <p:sldId id="1306" r:id="rId7"/>
    <p:sldId id="1384" r:id="rId8"/>
    <p:sldId id="1308" r:id="rId9"/>
    <p:sldId id="1344" r:id="rId10"/>
    <p:sldId id="1299" r:id="rId11"/>
    <p:sldId id="1347" r:id="rId12"/>
    <p:sldId id="1348" r:id="rId13"/>
    <p:sldId id="1382" r:id="rId14"/>
    <p:sldId id="1349" r:id="rId15"/>
    <p:sldId id="1350" r:id="rId16"/>
    <p:sldId id="1351" r:id="rId17"/>
    <p:sldId id="1352" r:id="rId18"/>
    <p:sldId id="1340" r:id="rId19"/>
    <p:sldId id="1353" r:id="rId20"/>
    <p:sldId id="1354" r:id="rId21"/>
    <p:sldId id="1378" r:id="rId22"/>
    <p:sldId id="1358" r:id="rId23"/>
    <p:sldId id="1341" r:id="rId24"/>
    <p:sldId id="1359" r:id="rId25"/>
    <p:sldId id="1360" r:id="rId26"/>
    <p:sldId id="1361" r:id="rId27"/>
    <p:sldId id="1342" r:id="rId28"/>
    <p:sldId id="1362" r:id="rId29"/>
    <p:sldId id="1379" r:id="rId30"/>
    <p:sldId id="1364" r:id="rId31"/>
    <p:sldId id="1365" r:id="rId32"/>
    <p:sldId id="1366" r:id="rId33"/>
    <p:sldId id="1377" r:id="rId34"/>
    <p:sldId id="1368" r:id="rId35"/>
    <p:sldId id="1369" r:id="rId36"/>
    <p:sldId id="1370" r:id="rId37"/>
    <p:sldId id="1372" r:id="rId38"/>
    <p:sldId id="1373" r:id="rId39"/>
    <p:sldId id="1374" r:id="rId40"/>
    <p:sldId id="1375" r:id="rId41"/>
    <p:sldId id="1343" r:id="rId42"/>
    <p:sldId id="1310" r:id="rId43"/>
    <p:sldId id="1383" r:id="rId44"/>
    <p:sldId id="1312" r:id="rId45"/>
    <p:sldId id="1313" r:id="rId46"/>
    <p:sldId id="1314" r:id="rId4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84"/>
            <p14:sldId id="1308"/>
            <p14:sldId id="1344"/>
          </p14:sldIdLst>
        </p14:section>
        <p14:section name="Introduction" id="{6D5FCD36-A609-4AA3-BF6A-95D5DC1DF9DB}">
          <p14:sldIdLst>
            <p14:sldId id="1299"/>
            <p14:sldId id="1347"/>
            <p14:sldId id="1348"/>
            <p14:sldId id="1382"/>
            <p14:sldId id="1349"/>
            <p14:sldId id="1350"/>
            <p14:sldId id="1351"/>
            <p14:sldId id="1352"/>
          </p14:sldIdLst>
        </p14:section>
        <p14:section name="Themes" id="{3746F26A-A15C-4388-8C1F-CD0EF129511E}">
          <p14:sldIdLst>
            <p14:sldId id="1340"/>
            <p14:sldId id="1353"/>
            <p14:sldId id="1354"/>
            <p14:sldId id="1378"/>
            <p14:sldId id="1358"/>
          </p14:sldIdLst>
        </p14:section>
        <p14:section name="Office 365 Themes" id="{5D95C7A8-9868-4BE4-A51C-286910441C04}">
          <p14:sldIdLst>
            <p14:sldId id="1341"/>
            <p14:sldId id="1359"/>
            <p14:sldId id="1360"/>
            <p14:sldId id="1361"/>
          </p14:sldIdLst>
        </p14:section>
        <p14:section name="Alternate CSS" id="{7ADE1F9C-9728-4755-B1DD-A2D333FB9341}">
          <p14:sldIdLst>
            <p14:sldId id="1342"/>
            <p14:sldId id="1362"/>
            <p14:sldId id="1379"/>
            <p14:sldId id="1364"/>
          </p14:sldIdLst>
        </p14:section>
        <p14:section name="Branding with publishing sites" id="{6B87B3D5-6080-4447-ACB2-826257DFD113}">
          <p14:sldIdLst>
            <p14:sldId id="1365"/>
            <p14:sldId id="1366"/>
            <p14:sldId id="1377"/>
            <p14:sldId id="1368"/>
          </p14:sldIdLst>
        </p14:section>
        <p14:section name="Summary on branding options" id="{E0BA5095-6575-47BC-8B3E-42A193637D99}">
          <p14:sldIdLst>
            <p14:sldId id="1369"/>
            <p14:sldId id="1370"/>
          </p14:sldIdLst>
        </p14:section>
        <p14:section name="Updating branding on existing sites" id="{1CBF46BF-225D-4D14-8F06-ED512970AE52}">
          <p14:sldIdLst>
            <p14:sldId id="1372"/>
            <p14:sldId id="1373"/>
            <p14:sldId id="1374"/>
            <p14:sldId id="1375"/>
          </p14:sldIdLst>
        </p14:section>
        <p14:section name="Closing" id="{5F77768E-9A71-4CE9-94DE-9F02AF8FD0BB}">
          <p14:sldIdLst>
            <p14:sldId id="1343"/>
            <p14:sldId id="1310"/>
            <p14:sldId id="1383"/>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00" autoAdjust="0"/>
  </p:normalViewPr>
  <p:slideViewPr>
    <p:cSldViewPr snapToGrid="0">
      <p:cViewPr varScale="1">
        <p:scale>
          <a:sx n="91" d="100"/>
          <a:sy n="91" d="100"/>
        </p:scale>
        <p:origin x="1296"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Steve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33119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http://www.microsoft.com/en-us/download/confirmation.aspx?id=38182 </a:t>
            </a:r>
          </a:p>
          <a:p>
            <a:endParaRPr lang="en-US" dirty="0"/>
          </a:p>
          <a:p>
            <a:r>
              <a:rPr lang="en-US" noProof="0" dirty="0"/>
              <a:t>Steve</a:t>
            </a:r>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18259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Steve</a:t>
            </a:r>
            <a:br>
              <a:rPr lang="en-US" dirty="0"/>
            </a:br>
            <a:br>
              <a:rPr lang="en-US" dirty="0"/>
            </a:br>
            <a:r>
              <a:rPr lang="en-US" dirty="0"/>
              <a:t>add-in</a:t>
            </a:r>
            <a:r>
              <a:rPr lang="en-US" baseline="0" dirty="0"/>
              <a:t> is started from the web by end user or process is started during provisioning</a:t>
            </a:r>
          </a:p>
          <a:p>
            <a:pPr marL="228600" indent="-228600">
              <a:buFont typeface="+mj-lt"/>
              <a:buAutoNum type="arabicPeriod"/>
            </a:pPr>
            <a:r>
              <a:rPr lang="en-US" baseline="0" dirty="0"/>
              <a:t>add-in side has the needed theme elements and other assets for sites, which will be published</a:t>
            </a:r>
          </a:p>
          <a:p>
            <a:pPr marL="228600" indent="-228600">
              <a:buFont typeface="+mj-lt"/>
              <a:buAutoNum type="arabicPeriod"/>
            </a:pPr>
            <a:r>
              <a:rPr lang="en-US" baseline="0" dirty="0"/>
              <a:t>add-in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08476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675131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382050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95182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add-in</a:t>
            </a:r>
            <a:r>
              <a:rPr lang="en-US" baseline="0" dirty="0"/>
              <a:t> is started from the web by end user or process is started during provisioning</a:t>
            </a:r>
          </a:p>
          <a:p>
            <a:pPr marL="228600" indent="-228600">
              <a:buFont typeface="+mj-lt"/>
              <a:buAutoNum type="arabicPeriod"/>
            </a:pPr>
            <a:r>
              <a:rPr lang="en-US" baseline="0" dirty="0"/>
              <a:t>add-in side has the needed theme elements and other assets for sites, which will be published</a:t>
            </a:r>
          </a:p>
          <a:p>
            <a:pPr marL="228600" indent="-228600">
              <a:buFont typeface="+mj-lt"/>
              <a:buAutoNum type="arabicPeriod"/>
            </a:pPr>
            <a:r>
              <a:rPr lang="en-US" baseline="0" dirty="0"/>
              <a:t>add-in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1838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389797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9544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19663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did you do it before with Farm Solutions ?????</a:t>
            </a:r>
          </a:p>
          <a:p>
            <a:endParaRPr lang="en-US" dirty="0"/>
          </a:p>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85477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 </a:t>
            </a:r>
            <a:br>
              <a:rPr lang="en-US" dirty="0"/>
            </a:b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1900932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101046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60107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Controlling branding, recommendations, patterns</a:t>
            </a:r>
            <a:r>
              <a:rPr lang="en-US" baseline="0" noProof="0" dirty="0"/>
              <a:t> for add-in model</a:t>
            </a:r>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5041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Great Slide to explain the methodology and thinking behind why we want to discourage these EXC</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3120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dirty="0"/>
              <a:t>Risk is that for sites created from the time</a:t>
            </a:r>
            <a:r>
              <a:rPr lang="en-US" baseline="0" dirty="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972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1873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95984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056250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9645272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1722312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074021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219257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733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43.png"/><Relationship Id="rId7"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44.png"/><Relationship Id="rId9" Type="http://schemas.openxmlformats.org/officeDocument/2006/relationships/image" Target="../media/image3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40.emf"/><Relationship Id="rId7" Type="http://schemas.openxmlformats.org/officeDocument/2006/relationships/image" Target="../media/image36.emf"/><Relationship Id="rId2" Type="http://schemas.openxmlformats.org/officeDocument/2006/relationships/image" Target="../media/image39.emf"/><Relationship Id="rId1" Type="http://schemas.openxmlformats.org/officeDocument/2006/relationships/slideLayout" Target="../slideLayouts/slideLayout22.xml"/><Relationship Id="rId6" Type="http://schemas.openxmlformats.org/officeDocument/2006/relationships/image" Target="../media/image35.emf"/><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41.emf"/><Relationship Id="rId9" Type="http://schemas.openxmlformats.org/officeDocument/2006/relationships/image" Target="../media/image3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image" Target="../media/image4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40.emf"/><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emf"/><Relationship Id="rId9" Type="http://schemas.openxmlformats.org/officeDocument/2006/relationships/image" Target="../media/image56.png"/><Relationship Id="rId1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hyperlink" Target="http://apisandbox.msdn.microsoft.com/" TargetMode="External"/><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5.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hyperlink" Target="http://stackoverflow.com/questions/tagged/ms-offi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Controlling branding in SharePoint using add-in model</a:t>
            </a:r>
          </a:p>
        </p:txBody>
      </p:sp>
      <p:sp>
        <p:nvSpPr>
          <p:cNvPr id="2" name="Text Placeholder 1"/>
          <p:cNvSpPr>
            <a:spLocks noGrp="1"/>
          </p:cNvSpPr>
          <p:nvPr>
            <p:ph type="body" sz="quarter" idx="12"/>
          </p:nvPr>
        </p:nvSpPr>
        <p:spPr/>
        <p:txBody>
          <a:bodyPr/>
          <a:lstStyle/>
          <a:p>
            <a:r>
              <a:rPr lang="fi-FI" dirty="0"/>
              <a:t>Vesa Juvonen</a:t>
            </a:r>
          </a:p>
          <a:p>
            <a:r>
              <a:rPr lang="fi-FI" dirty="0"/>
              <a:t>Senior Program Manager</a:t>
            </a:r>
          </a:p>
          <a:p>
            <a:r>
              <a:rPr lang="fi-FI" dirty="0"/>
              <a:t>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What is the challenge with custom master page?</a:t>
            </a:r>
          </a:p>
        </p:txBody>
      </p:sp>
      <p:cxnSp>
        <p:nvCxnSpPr>
          <p:cNvPr id="4" name="Straight Arrow Connector 3"/>
          <p:cNvCxnSpPr/>
          <p:nvPr/>
        </p:nvCxnSpPr>
        <p:spPr>
          <a:xfrm flipV="1">
            <a:off x="1040065" y="5388126"/>
            <a:ext cx="10273262" cy="13845"/>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8915" y="5523233"/>
            <a:ext cx="592162" cy="369012"/>
          </a:xfrm>
          <a:prstGeom prst="rect">
            <a:avLst/>
          </a:prstGeom>
          <a:noFill/>
        </p:spPr>
        <p:txBody>
          <a:bodyPr wrap="none" lIns="0" tIns="0" rIns="0" bIns="0" rtlCol="0">
            <a:spAutoFit/>
          </a:bodyPr>
          <a:lstStyle/>
          <a:p>
            <a:r>
              <a:rPr lang="en-US" sz="2399" spc="-70" dirty="0">
                <a:solidFill>
                  <a:schemeClr val="tx2"/>
                </a:solidFill>
                <a:latin typeface="+mj-lt"/>
              </a:rPr>
              <a:t>Time</a:t>
            </a:r>
          </a:p>
        </p:txBody>
      </p:sp>
      <p:cxnSp>
        <p:nvCxnSpPr>
          <p:cNvPr id="12" name="Straight Connector 11"/>
          <p:cNvCxnSpPr/>
          <p:nvPr/>
        </p:nvCxnSpPr>
        <p:spPr>
          <a:xfrm flipH="1" flipV="1">
            <a:off x="3760910" y="5523234"/>
            <a:ext cx="773483" cy="51718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7644"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7097933"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6623509" y="5584689"/>
            <a:ext cx="474422" cy="48157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3009" y="1996679"/>
            <a:ext cx="1020239" cy="43454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7758" y="3854489"/>
            <a:ext cx="10273262" cy="13845"/>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07294" y="3988385"/>
            <a:ext cx="1447135" cy="369108"/>
          </a:xfrm>
          <a:prstGeom prst="rect">
            <a:avLst/>
          </a:prstGeom>
          <a:noFill/>
        </p:spPr>
        <p:txBody>
          <a:bodyPr wrap="square" lIns="0" tIns="0" rIns="0" bIns="0" rtlCol="0">
            <a:spAutoFit/>
          </a:bodyPr>
          <a:lstStyle>
            <a:defPPr>
              <a:defRPr lang="en-US"/>
            </a:defPPr>
            <a:lvl1pPr algn="r">
              <a:defRPr sz="2399" spc="-70">
                <a:latin typeface="+mj-lt"/>
              </a:defRPr>
            </a:lvl1pPr>
          </a:lstStyle>
          <a:p>
            <a:r>
              <a:rPr lang="en-US" sz="2398" dirty="0" err="1"/>
              <a:t>Oob</a:t>
            </a:r>
            <a:r>
              <a:rPr lang="en-US" sz="2398" dirty="0"/>
              <a:t> Master</a:t>
            </a:r>
          </a:p>
        </p:txBody>
      </p:sp>
      <p:sp>
        <p:nvSpPr>
          <p:cNvPr id="44" name="TextBox 43"/>
          <p:cNvSpPr txBox="1"/>
          <p:nvPr/>
        </p:nvSpPr>
        <p:spPr>
          <a:xfrm>
            <a:off x="8113609" y="3372644"/>
            <a:ext cx="3240821" cy="369108"/>
          </a:xfrm>
          <a:prstGeom prst="rect">
            <a:avLst/>
          </a:prstGeom>
          <a:noFill/>
        </p:spPr>
        <p:txBody>
          <a:bodyPr wrap="square" lIns="0" tIns="0" rIns="0" bIns="0" rtlCol="0">
            <a:spAutoFit/>
          </a:bodyPr>
          <a:lstStyle/>
          <a:p>
            <a:pPr algn="r"/>
            <a:r>
              <a:rPr lang="en-US" sz="2398" spc="-70" dirty="0">
                <a:latin typeface="+mj-lt"/>
              </a:rPr>
              <a:t>Custom Master</a:t>
            </a:r>
          </a:p>
        </p:txBody>
      </p:sp>
      <p:cxnSp>
        <p:nvCxnSpPr>
          <p:cNvPr id="100" name="Straight Connector 99"/>
          <p:cNvCxnSpPr/>
          <p:nvPr/>
        </p:nvCxnSpPr>
        <p:spPr>
          <a:xfrm flipH="1">
            <a:off x="8617076" y="1996677"/>
            <a:ext cx="1020239" cy="35148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4692" y="3348745"/>
            <a:ext cx="0" cy="824188"/>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6506" y="3484023"/>
            <a:ext cx="1336659" cy="276855"/>
          </a:xfrm>
          <a:prstGeom prst="rect">
            <a:avLst/>
          </a:prstGeom>
          <a:noFill/>
        </p:spPr>
        <p:txBody>
          <a:bodyPr wrap="square" lIns="0" tIns="0" rIns="0" bIns="0" rtlCol="0">
            <a:spAutoFit/>
          </a:bodyPr>
          <a:lstStyle/>
          <a:p>
            <a:pPr algn="ctr"/>
            <a:r>
              <a:rPr lang="en-US" sz="1798" spc="-70" dirty="0">
                <a:latin typeface="+mj-lt"/>
              </a:rPr>
              <a:t>&lt;&lt; Copy &gt;&gt;</a:t>
            </a:r>
          </a:p>
        </p:txBody>
      </p:sp>
      <p:sp>
        <p:nvSpPr>
          <p:cNvPr id="13" name="TextBox 4"/>
          <p:cNvSpPr txBox="1"/>
          <p:nvPr/>
        </p:nvSpPr>
        <p:spPr>
          <a:xfrm>
            <a:off x="3852155" y="5973219"/>
            <a:ext cx="370781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Service updates for introducing new version of the out of the box master page with some new capabilities or bug fixes.</a:t>
            </a:r>
          </a:p>
        </p:txBody>
      </p:sp>
      <p:sp>
        <p:nvSpPr>
          <p:cNvPr id="99" name="TextBox 4"/>
          <p:cNvSpPr txBox="1"/>
          <p:nvPr/>
        </p:nvSpPr>
        <p:spPr>
          <a:xfrm>
            <a:off x="7441199" y="1318170"/>
            <a:ext cx="399893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Significant differences on the outcome unless custom master page been updated during the releases.</a:t>
            </a:r>
          </a:p>
        </p:txBody>
      </p:sp>
      <p:sp>
        <p:nvSpPr>
          <p:cNvPr id="28" name="TextBox 4"/>
          <p:cNvSpPr txBox="1"/>
          <p:nvPr/>
        </p:nvSpPr>
        <p:spPr>
          <a:xfrm>
            <a:off x="1040064" y="1330594"/>
            <a:ext cx="3494328"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New custom master page is created  by copying </a:t>
            </a:r>
            <a:r>
              <a:rPr lang="en-US" sz="1400" dirty="0" err="1">
                <a:solidFill>
                  <a:schemeClr val="bg1"/>
                </a:solidFill>
              </a:rPr>
              <a:t>oob</a:t>
            </a:r>
            <a:r>
              <a:rPr lang="en-US" sz="1400" dirty="0">
                <a:solidFill>
                  <a:schemeClr val="bg1"/>
                </a:solidFill>
              </a:rPr>
              <a:t> master or starting from scratch using </a:t>
            </a:r>
            <a:r>
              <a:rPr lang="en-US" sz="1400" dirty="0" err="1">
                <a:solidFill>
                  <a:schemeClr val="bg1"/>
                </a:solidFill>
              </a:rPr>
              <a:t>oob</a:t>
            </a:r>
            <a:r>
              <a:rPr lang="en-US" sz="1400" dirty="0">
                <a:solidFill>
                  <a:schemeClr val="bg1"/>
                </a:solidFill>
              </a:rPr>
              <a:t> master as the reference</a:t>
            </a:r>
          </a:p>
        </p:txBody>
      </p:sp>
      <p:grpSp>
        <p:nvGrpSpPr>
          <p:cNvPr id="5" name="Group 4"/>
          <p:cNvGrpSpPr/>
          <p:nvPr/>
        </p:nvGrpSpPr>
        <p:grpSpPr>
          <a:xfrm>
            <a:off x="1333882" y="4272163"/>
            <a:ext cx="2083759" cy="764958"/>
            <a:chOff x="1332642" y="4272381"/>
            <a:chExt cx="2084302" cy="765157"/>
          </a:xfrm>
        </p:grpSpPr>
        <p:grpSp>
          <p:nvGrpSpPr>
            <p:cNvPr id="3" name="Group 2"/>
            <p:cNvGrpSpPr/>
            <p:nvPr/>
          </p:nvGrpSpPr>
          <p:grpSpPr>
            <a:xfrm>
              <a:off x="1332642" y="4272381"/>
              <a:ext cx="2084302" cy="765157"/>
              <a:chOff x="1332642" y="4272381"/>
              <a:chExt cx="2084302" cy="765157"/>
            </a:xfrm>
          </p:grpSpPr>
          <p:grpSp>
            <p:nvGrpSpPr>
              <p:cNvPr id="80" name="Group 79"/>
              <p:cNvGrpSpPr/>
              <p:nvPr/>
            </p:nvGrpSpPr>
            <p:grpSpPr>
              <a:xfrm>
                <a:off x="1332642" y="4272381"/>
                <a:ext cx="621781" cy="765157"/>
                <a:chOff x="8228898" y="2273094"/>
                <a:chExt cx="621781" cy="765157"/>
              </a:xfrm>
            </p:grpSpPr>
            <p:pic>
              <p:nvPicPr>
                <p:cNvPr id="95" name="Picture 94"/>
                <p:cNvPicPr>
                  <a:picLocks noChangeAspect="1"/>
                </p:cNvPicPr>
                <p:nvPr/>
              </p:nvPicPr>
              <p:blipFill>
                <a:blip r:embed="rId3"/>
                <a:stretch>
                  <a:fillRect/>
                </a:stretch>
              </p:blipFill>
              <p:spPr>
                <a:xfrm>
                  <a:off x="8228898" y="2273094"/>
                  <a:ext cx="527111" cy="689388"/>
                </a:xfrm>
                <a:prstGeom prst="rect">
                  <a:avLst/>
                </a:prstGeom>
              </p:spPr>
            </p:pic>
            <p:pic>
              <p:nvPicPr>
                <p:cNvPr id="96" name="Picture 95"/>
                <p:cNvPicPr>
                  <a:picLocks noChangeAspect="1"/>
                </p:cNvPicPr>
                <p:nvPr/>
              </p:nvPicPr>
              <p:blipFill>
                <a:blip r:embed="rId3"/>
                <a:stretch>
                  <a:fillRect/>
                </a:stretch>
              </p:blipFill>
              <p:spPr>
                <a:xfrm>
                  <a:off x="8323568" y="2348863"/>
                  <a:ext cx="527111" cy="689388"/>
                </a:xfrm>
                <a:prstGeom prst="rect">
                  <a:avLst/>
                </a:prstGeom>
              </p:spPr>
            </p:pic>
            <p:sp>
              <p:nvSpPr>
                <p:cNvPr id="97" name="Right Triangle 9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01" name="TextBox 100"/>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5" name="TextBox 12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26" name="Group 125"/>
          <p:cNvGrpSpPr/>
          <p:nvPr/>
        </p:nvGrpSpPr>
        <p:grpSpPr>
          <a:xfrm>
            <a:off x="4591317" y="4310037"/>
            <a:ext cx="2083759" cy="764958"/>
            <a:chOff x="1332642" y="4272381"/>
            <a:chExt cx="2084302" cy="765157"/>
          </a:xfrm>
        </p:grpSpPr>
        <p:grpSp>
          <p:nvGrpSpPr>
            <p:cNvPr id="127" name="Group 126"/>
            <p:cNvGrpSpPr/>
            <p:nvPr/>
          </p:nvGrpSpPr>
          <p:grpSpPr>
            <a:xfrm>
              <a:off x="1332642" y="4272381"/>
              <a:ext cx="2084302" cy="765157"/>
              <a:chOff x="1332642" y="4272381"/>
              <a:chExt cx="2084302" cy="765157"/>
            </a:xfrm>
          </p:grpSpPr>
          <p:grpSp>
            <p:nvGrpSpPr>
              <p:cNvPr id="129" name="Group 128"/>
              <p:cNvGrpSpPr/>
              <p:nvPr/>
            </p:nvGrpSpPr>
            <p:grpSpPr>
              <a:xfrm>
                <a:off x="1332642" y="4272381"/>
                <a:ext cx="621781" cy="765157"/>
                <a:chOff x="8228898" y="2273094"/>
                <a:chExt cx="621781" cy="765157"/>
              </a:xfrm>
            </p:grpSpPr>
            <p:pic>
              <p:nvPicPr>
                <p:cNvPr id="131" name="Picture 130"/>
                <p:cNvPicPr>
                  <a:picLocks noChangeAspect="1"/>
                </p:cNvPicPr>
                <p:nvPr/>
              </p:nvPicPr>
              <p:blipFill>
                <a:blip r:embed="rId3"/>
                <a:stretch>
                  <a:fillRect/>
                </a:stretch>
              </p:blipFill>
              <p:spPr>
                <a:xfrm>
                  <a:off x="8228898" y="2273094"/>
                  <a:ext cx="527111" cy="689388"/>
                </a:xfrm>
                <a:prstGeom prst="rect">
                  <a:avLst/>
                </a:prstGeom>
              </p:spPr>
            </p:pic>
            <p:pic>
              <p:nvPicPr>
                <p:cNvPr id="132" name="Picture 131"/>
                <p:cNvPicPr>
                  <a:picLocks noChangeAspect="1"/>
                </p:cNvPicPr>
                <p:nvPr/>
              </p:nvPicPr>
              <p:blipFill>
                <a:blip r:embed="rId3"/>
                <a:stretch>
                  <a:fillRect/>
                </a:stretch>
              </p:blipFill>
              <p:spPr>
                <a:xfrm>
                  <a:off x="8323568" y="2348863"/>
                  <a:ext cx="527111" cy="689388"/>
                </a:xfrm>
                <a:prstGeom prst="rect">
                  <a:avLst/>
                </a:prstGeom>
              </p:spPr>
            </p:pic>
            <p:sp>
              <p:nvSpPr>
                <p:cNvPr id="133" name="Right Triangle 1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0" name="TextBox 129"/>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8" name="TextBox 127"/>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2.0</a:t>
              </a:r>
            </a:p>
          </p:txBody>
        </p:sp>
      </p:grpSp>
      <p:grpSp>
        <p:nvGrpSpPr>
          <p:cNvPr id="135" name="Group 134"/>
          <p:cNvGrpSpPr/>
          <p:nvPr/>
        </p:nvGrpSpPr>
        <p:grpSpPr>
          <a:xfrm>
            <a:off x="7943396" y="4302819"/>
            <a:ext cx="2083759" cy="764958"/>
            <a:chOff x="1332642" y="4272381"/>
            <a:chExt cx="2084302" cy="765157"/>
          </a:xfrm>
        </p:grpSpPr>
        <p:grpSp>
          <p:nvGrpSpPr>
            <p:cNvPr id="136" name="Group 135"/>
            <p:cNvGrpSpPr/>
            <p:nvPr/>
          </p:nvGrpSpPr>
          <p:grpSpPr>
            <a:xfrm>
              <a:off x="1332642" y="4272381"/>
              <a:ext cx="2084302" cy="765157"/>
              <a:chOff x="1332642" y="4272381"/>
              <a:chExt cx="2084302" cy="765157"/>
            </a:xfrm>
          </p:grpSpPr>
          <p:grpSp>
            <p:nvGrpSpPr>
              <p:cNvPr id="138" name="Group 137"/>
              <p:cNvGrpSpPr/>
              <p:nvPr/>
            </p:nvGrpSpPr>
            <p:grpSpPr>
              <a:xfrm>
                <a:off x="1332642" y="4272381"/>
                <a:ext cx="621781" cy="765157"/>
                <a:chOff x="8228898" y="2273094"/>
                <a:chExt cx="621781" cy="765157"/>
              </a:xfrm>
            </p:grpSpPr>
            <p:pic>
              <p:nvPicPr>
                <p:cNvPr id="140" name="Picture 139"/>
                <p:cNvPicPr>
                  <a:picLocks noChangeAspect="1"/>
                </p:cNvPicPr>
                <p:nvPr/>
              </p:nvPicPr>
              <p:blipFill>
                <a:blip r:embed="rId3"/>
                <a:stretch>
                  <a:fillRect/>
                </a:stretch>
              </p:blipFill>
              <p:spPr>
                <a:xfrm>
                  <a:off x="8228898" y="2273094"/>
                  <a:ext cx="527111" cy="689388"/>
                </a:xfrm>
                <a:prstGeom prst="rect">
                  <a:avLst/>
                </a:prstGeom>
              </p:spPr>
            </p:pic>
            <p:pic>
              <p:nvPicPr>
                <p:cNvPr id="141" name="Picture 140"/>
                <p:cNvPicPr>
                  <a:picLocks noChangeAspect="1"/>
                </p:cNvPicPr>
                <p:nvPr/>
              </p:nvPicPr>
              <p:blipFill>
                <a:blip r:embed="rId3"/>
                <a:stretch>
                  <a:fillRect/>
                </a:stretch>
              </p:blipFill>
              <p:spPr>
                <a:xfrm>
                  <a:off x="8323568" y="2348863"/>
                  <a:ext cx="527111" cy="689388"/>
                </a:xfrm>
                <a:prstGeom prst="rect">
                  <a:avLst/>
                </a:prstGeom>
              </p:spPr>
            </p:pic>
            <p:sp>
              <p:nvSpPr>
                <p:cNvPr id="142" name="Right Triangle 141"/>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9" name="TextBox 138"/>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37" name="TextBox 136"/>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3.0</a:t>
              </a:r>
            </a:p>
          </p:txBody>
        </p:sp>
      </p:grpSp>
      <p:grpSp>
        <p:nvGrpSpPr>
          <p:cNvPr id="144" name="Group 143"/>
          <p:cNvGrpSpPr/>
          <p:nvPr/>
        </p:nvGrpSpPr>
        <p:grpSpPr>
          <a:xfrm>
            <a:off x="1296240" y="2484102"/>
            <a:ext cx="2083759" cy="764958"/>
            <a:chOff x="1332642" y="4272381"/>
            <a:chExt cx="2084302" cy="765157"/>
          </a:xfrm>
        </p:grpSpPr>
        <p:grpSp>
          <p:nvGrpSpPr>
            <p:cNvPr id="145" name="Group 144"/>
            <p:cNvGrpSpPr/>
            <p:nvPr/>
          </p:nvGrpSpPr>
          <p:grpSpPr>
            <a:xfrm>
              <a:off x="1332642" y="4272381"/>
              <a:ext cx="2084302" cy="765157"/>
              <a:chOff x="1332642" y="4272381"/>
              <a:chExt cx="2084302" cy="765157"/>
            </a:xfrm>
          </p:grpSpPr>
          <p:grpSp>
            <p:nvGrpSpPr>
              <p:cNvPr id="147" name="Group 146"/>
              <p:cNvGrpSpPr/>
              <p:nvPr/>
            </p:nvGrpSpPr>
            <p:grpSpPr>
              <a:xfrm>
                <a:off x="1332642" y="4272381"/>
                <a:ext cx="621781" cy="765157"/>
                <a:chOff x="8228898" y="2273094"/>
                <a:chExt cx="621781" cy="765157"/>
              </a:xfrm>
            </p:grpSpPr>
            <p:pic>
              <p:nvPicPr>
                <p:cNvPr id="149" name="Picture 148"/>
                <p:cNvPicPr>
                  <a:picLocks noChangeAspect="1"/>
                </p:cNvPicPr>
                <p:nvPr/>
              </p:nvPicPr>
              <p:blipFill>
                <a:blip r:embed="rId3"/>
                <a:stretch>
                  <a:fillRect/>
                </a:stretch>
              </p:blipFill>
              <p:spPr>
                <a:xfrm>
                  <a:off x="8228898" y="2273094"/>
                  <a:ext cx="527111" cy="689388"/>
                </a:xfrm>
                <a:prstGeom prst="rect">
                  <a:avLst/>
                </a:prstGeom>
              </p:spPr>
            </p:pic>
            <p:pic>
              <p:nvPicPr>
                <p:cNvPr id="150" name="Picture 149"/>
                <p:cNvPicPr>
                  <a:picLocks noChangeAspect="1"/>
                </p:cNvPicPr>
                <p:nvPr/>
              </p:nvPicPr>
              <p:blipFill>
                <a:blip r:embed="rId3"/>
                <a:stretch>
                  <a:fillRect/>
                </a:stretch>
              </p:blipFill>
              <p:spPr>
                <a:xfrm>
                  <a:off x="8323568" y="2348863"/>
                  <a:ext cx="527111" cy="689388"/>
                </a:xfrm>
                <a:prstGeom prst="rect">
                  <a:avLst/>
                </a:prstGeom>
              </p:spPr>
            </p:pic>
            <p:sp>
              <p:nvSpPr>
                <p:cNvPr id="151" name="Right Triangle 150"/>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48" name="TextBox 147"/>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46" name="TextBox 145"/>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53" name="Group 152"/>
          <p:cNvGrpSpPr/>
          <p:nvPr/>
        </p:nvGrpSpPr>
        <p:grpSpPr>
          <a:xfrm>
            <a:off x="4591317" y="2528415"/>
            <a:ext cx="2083759" cy="764958"/>
            <a:chOff x="1332642" y="4272381"/>
            <a:chExt cx="2084302" cy="765157"/>
          </a:xfrm>
        </p:grpSpPr>
        <p:grpSp>
          <p:nvGrpSpPr>
            <p:cNvPr id="154" name="Group 153"/>
            <p:cNvGrpSpPr/>
            <p:nvPr/>
          </p:nvGrpSpPr>
          <p:grpSpPr>
            <a:xfrm>
              <a:off x="1332642" y="4272381"/>
              <a:ext cx="2084302" cy="765157"/>
              <a:chOff x="1332642" y="4272381"/>
              <a:chExt cx="2084302" cy="765157"/>
            </a:xfrm>
          </p:grpSpPr>
          <p:grpSp>
            <p:nvGrpSpPr>
              <p:cNvPr id="156" name="Group 155"/>
              <p:cNvGrpSpPr/>
              <p:nvPr/>
            </p:nvGrpSpPr>
            <p:grpSpPr>
              <a:xfrm>
                <a:off x="1332642" y="4272381"/>
                <a:ext cx="621781" cy="765157"/>
                <a:chOff x="8228898" y="2273094"/>
                <a:chExt cx="621781" cy="765157"/>
              </a:xfrm>
            </p:grpSpPr>
            <p:pic>
              <p:nvPicPr>
                <p:cNvPr id="158" name="Picture 157"/>
                <p:cNvPicPr>
                  <a:picLocks noChangeAspect="1"/>
                </p:cNvPicPr>
                <p:nvPr/>
              </p:nvPicPr>
              <p:blipFill>
                <a:blip r:embed="rId3"/>
                <a:stretch>
                  <a:fillRect/>
                </a:stretch>
              </p:blipFill>
              <p:spPr>
                <a:xfrm>
                  <a:off x="8228898" y="2273094"/>
                  <a:ext cx="527111" cy="689388"/>
                </a:xfrm>
                <a:prstGeom prst="rect">
                  <a:avLst/>
                </a:prstGeom>
              </p:spPr>
            </p:pic>
            <p:pic>
              <p:nvPicPr>
                <p:cNvPr id="159" name="Picture 158"/>
                <p:cNvPicPr>
                  <a:picLocks noChangeAspect="1"/>
                </p:cNvPicPr>
                <p:nvPr/>
              </p:nvPicPr>
              <p:blipFill>
                <a:blip r:embed="rId3"/>
                <a:stretch>
                  <a:fillRect/>
                </a:stretch>
              </p:blipFill>
              <p:spPr>
                <a:xfrm>
                  <a:off x="8323568" y="2348863"/>
                  <a:ext cx="527111" cy="689388"/>
                </a:xfrm>
                <a:prstGeom prst="rect">
                  <a:avLst/>
                </a:prstGeom>
              </p:spPr>
            </p:pic>
            <p:sp>
              <p:nvSpPr>
                <p:cNvPr id="160" name="Right Triangle 159"/>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57" name="TextBox 156"/>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55" name="TextBox 15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62" name="Group 161"/>
          <p:cNvGrpSpPr/>
          <p:nvPr/>
        </p:nvGrpSpPr>
        <p:grpSpPr>
          <a:xfrm>
            <a:off x="7943396" y="2508436"/>
            <a:ext cx="2083759" cy="764958"/>
            <a:chOff x="1332642" y="4272381"/>
            <a:chExt cx="2084302" cy="765157"/>
          </a:xfrm>
        </p:grpSpPr>
        <p:grpSp>
          <p:nvGrpSpPr>
            <p:cNvPr id="163" name="Group 162"/>
            <p:cNvGrpSpPr/>
            <p:nvPr/>
          </p:nvGrpSpPr>
          <p:grpSpPr>
            <a:xfrm>
              <a:off x="1332642" y="4272381"/>
              <a:ext cx="2084302" cy="765157"/>
              <a:chOff x="1332642" y="4272381"/>
              <a:chExt cx="2084302" cy="765157"/>
            </a:xfrm>
          </p:grpSpPr>
          <p:grpSp>
            <p:nvGrpSpPr>
              <p:cNvPr id="165" name="Group 164"/>
              <p:cNvGrpSpPr/>
              <p:nvPr/>
            </p:nvGrpSpPr>
            <p:grpSpPr>
              <a:xfrm>
                <a:off x="1332642" y="4272381"/>
                <a:ext cx="621781" cy="765157"/>
                <a:chOff x="8228898" y="2273094"/>
                <a:chExt cx="621781" cy="765157"/>
              </a:xfrm>
            </p:grpSpPr>
            <p:pic>
              <p:nvPicPr>
                <p:cNvPr id="167" name="Picture 166"/>
                <p:cNvPicPr>
                  <a:picLocks noChangeAspect="1"/>
                </p:cNvPicPr>
                <p:nvPr/>
              </p:nvPicPr>
              <p:blipFill>
                <a:blip r:embed="rId3"/>
                <a:stretch>
                  <a:fillRect/>
                </a:stretch>
              </p:blipFill>
              <p:spPr>
                <a:xfrm>
                  <a:off x="8228898" y="2273094"/>
                  <a:ext cx="527111" cy="689388"/>
                </a:xfrm>
                <a:prstGeom prst="rect">
                  <a:avLst/>
                </a:prstGeom>
              </p:spPr>
            </p:pic>
            <p:pic>
              <p:nvPicPr>
                <p:cNvPr id="168" name="Picture 167"/>
                <p:cNvPicPr>
                  <a:picLocks noChangeAspect="1"/>
                </p:cNvPicPr>
                <p:nvPr/>
              </p:nvPicPr>
              <p:blipFill>
                <a:blip r:embed="rId3"/>
                <a:stretch>
                  <a:fillRect/>
                </a:stretch>
              </p:blipFill>
              <p:spPr>
                <a:xfrm>
                  <a:off x="8323568" y="2348863"/>
                  <a:ext cx="527111" cy="689388"/>
                </a:xfrm>
                <a:prstGeom prst="rect">
                  <a:avLst/>
                </a:prstGeom>
              </p:spPr>
            </p:pic>
            <p:sp>
              <p:nvSpPr>
                <p:cNvPr id="169" name="Right Triangle 168"/>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66" name="TextBox 165"/>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64" name="TextBox 163"/>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spTree>
    <p:extLst>
      <p:ext uri="{BB962C8B-B14F-4D97-AF65-F5344CB8AC3E}">
        <p14:creationId xmlns:p14="http://schemas.microsoft.com/office/powerpoint/2010/main" val="7788790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anim calcmode="lin" valueType="num">
                                      <p:cBhvr>
                                        <p:cTn id="50" dur="1000" fill="hold"/>
                                        <p:tgtEl>
                                          <p:spTgt spid="126"/>
                                        </p:tgtEl>
                                        <p:attrNameLst>
                                          <p:attrName>ppt_x</p:attrName>
                                        </p:attrNameLst>
                                      </p:cBhvr>
                                      <p:tavLst>
                                        <p:tav tm="0">
                                          <p:val>
                                            <p:strVal val="#ppt_x"/>
                                          </p:val>
                                        </p:tav>
                                        <p:tav tm="100000">
                                          <p:val>
                                            <p:strVal val="#ppt_x"/>
                                          </p:val>
                                        </p:tav>
                                      </p:tavLst>
                                    </p:anim>
                                    <p:anim calcmode="lin" valueType="num">
                                      <p:cBhvr>
                                        <p:cTn id="51" dur="1000" fill="hold"/>
                                        <p:tgtEl>
                                          <p:spTgt spid="1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1000"/>
                                        <p:tgtEl>
                                          <p:spTgt spid="153"/>
                                        </p:tgtEl>
                                      </p:cBhvr>
                                    </p:animEffect>
                                    <p:anim calcmode="lin" valueType="num">
                                      <p:cBhvr>
                                        <p:cTn id="55" dur="1000" fill="hold"/>
                                        <p:tgtEl>
                                          <p:spTgt spid="153"/>
                                        </p:tgtEl>
                                        <p:attrNameLst>
                                          <p:attrName>ppt_x</p:attrName>
                                        </p:attrNameLst>
                                      </p:cBhvr>
                                      <p:tavLst>
                                        <p:tav tm="0">
                                          <p:val>
                                            <p:strVal val="#ppt_x"/>
                                          </p:val>
                                        </p:tav>
                                        <p:tav tm="100000">
                                          <p:val>
                                            <p:strVal val="#ppt_x"/>
                                          </p:val>
                                        </p:tav>
                                      </p:tavLst>
                                    </p:anim>
                                    <p:anim calcmode="lin" valueType="num">
                                      <p:cBhvr>
                                        <p:cTn id="56"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1000"/>
                                        <p:tgtEl>
                                          <p:spTgt spid="135"/>
                                        </p:tgtEl>
                                      </p:cBhvr>
                                    </p:animEffect>
                                    <p:anim calcmode="lin" valueType="num">
                                      <p:cBhvr>
                                        <p:cTn id="67" dur="1000" fill="hold"/>
                                        <p:tgtEl>
                                          <p:spTgt spid="135"/>
                                        </p:tgtEl>
                                        <p:attrNameLst>
                                          <p:attrName>ppt_x</p:attrName>
                                        </p:attrNameLst>
                                      </p:cBhvr>
                                      <p:tavLst>
                                        <p:tav tm="0">
                                          <p:val>
                                            <p:strVal val="#ppt_x"/>
                                          </p:val>
                                        </p:tav>
                                        <p:tav tm="100000">
                                          <p:val>
                                            <p:strVal val="#ppt_x"/>
                                          </p:val>
                                        </p:tav>
                                      </p:tavLst>
                                    </p:anim>
                                    <p:anim calcmode="lin" valueType="num">
                                      <p:cBhvr>
                                        <p:cTn id="68" dur="1000" fill="hold"/>
                                        <p:tgtEl>
                                          <p:spTgt spid="13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anim calcmode="lin" valueType="num">
                                      <p:cBhvr>
                                        <p:cTn id="72" dur="1000" fill="hold"/>
                                        <p:tgtEl>
                                          <p:spTgt spid="162"/>
                                        </p:tgtEl>
                                        <p:attrNameLst>
                                          <p:attrName>ppt_x</p:attrName>
                                        </p:attrNameLst>
                                      </p:cBhvr>
                                      <p:tavLst>
                                        <p:tav tm="0">
                                          <p:val>
                                            <p:strVal val="#ppt_x"/>
                                          </p:val>
                                        </p:tav>
                                        <p:tav tm="100000">
                                          <p:val>
                                            <p:strVal val="#ppt_x"/>
                                          </p:val>
                                        </p:tav>
                                      </p:tavLst>
                                    </p:anim>
                                    <p:anim calcmode="lin" valueType="num">
                                      <p:cBhvr>
                                        <p:cTn id="73" dur="1000" fill="hold"/>
                                        <p:tgtEl>
                                          <p:spTgt spid="16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1000"/>
                                        <p:tgtEl>
                                          <p:spTgt spid="100"/>
                                        </p:tgtEl>
                                      </p:cBhvr>
                                    </p:animEffect>
                                    <p:anim calcmode="lin" valueType="num">
                                      <p:cBhvr>
                                        <p:cTn id="77" dur="1000" fill="hold"/>
                                        <p:tgtEl>
                                          <p:spTgt spid="100"/>
                                        </p:tgtEl>
                                        <p:attrNameLst>
                                          <p:attrName>ppt_x</p:attrName>
                                        </p:attrNameLst>
                                      </p:cBhvr>
                                      <p:tavLst>
                                        <p:tav tm="0">
                                          <p:val>
                                            <p:strVal val="#ppt_x"/>
                                          </p:val>
                                        </p:tav>
                                        <p:tav tm="100000">
                                          <p:val>
                                            <p:strVal val="#ppt_x"/>
                                          </p:val>
                                        </p:tav>
                                      </p:tavLst>
                                    </p:anim>
                                    <p:anim calcmode="lin" valueType="num">
                                      <p:cBhvr>
                                        <p:cTn id="78" dur="1000" fill="hold"/>
                                        <p:tgtEl>
                                          <p:spTgt spid="10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1836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“How should I get my files uploaded to the SharePoint sites? Using sandbox?”</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It is recommended to upload files as part of the site provisioning process remotely using so called “remote provisioning” pattern directly using remote APIs.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1617330"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136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of the chosen pattern. Custom master pages are completely supported, you might want to use 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0393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Themes</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96780" cy="1975926"/>
          </a:xfrm>
        </p:spPr>
        <p:txBody>
          <a:bodyPr/>
          <a:lstStyle/>
          <a:p>
            <a:r>
              <a:rPr lang="en-US"/>
              <a:t>What</a:t>
            </a:r>
          </a:p>
          <a:p>
            <a:pPr lvl="1"/>
            <a:r>
              <a:rPr lang="en-US"/>
              <a:t>Provide user branding elements without introducing master page or page layout elements</a:t>
            </a:r>
          </a:p>
          <a:p>
            <a:r>
              <a:rPr lang="en-US"/>
              <a:t>Why</a:t>
            </a:r>
          </a:p>
          <a:p>
            <a:pPr lvl="1"/>
            <a:r>
              <a:rPr lang="en-US"/>
              <a:t>Continue using out of the box master pages, but introduce customer specific branding elements </a:t>
            </a:r>
          </a:p>
          <a:p>
            <a:r>
              <a:rPr lang="en-US"/>
              <a:t>How</a:t>
            </a:r>
          </a:p>
          <a:p>
            <a:pPr lvl="1"/>
            <a:r>
              <a:rPr lang="en-US"/>
              <a:t>Use theming engine for introducing color, fonts and background images for sites</a:t>
            </a:r>
            <a:endParaRPr lang="en-US" dirty="0"/>
          </a:p>
        </p:txBody>
      </p:sp>
      <p:sp>
        <p:nvSpPr>
          <p:cNvPr id="3" name="Title 2"/>
          <p:cNvSpPr>
            <a:spLocks noGrp="1"/>
          </p:cNvSpPr>
          <p:nvPr>
            <p:ph type="title"/>
          </p:nvPr>
        </p:nvSpPr>
        <p:spPr/>
        <p:txBody>
          <a:bodyPr/>
          <a:lstStyle/>
          <a:p>
            <a:r>
              <a:rPr lang="en-US"/>
              <a:t>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180119175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SharePoint Color Palette Tool v1.00</a:t>
            </a:r>
            <a:endParaRPr lang="en-US" dirty="0"/>
          </a:p>
        </p:txBody>
      </p:sp>
      <p:sp>
        <p:nvSpPr>
          <p:cNvPr id="2" name="Text Placeholder 1"/>
          <p:cNvSpPr>
            <a:spLocks noGrp="1"/>
          </p:cNvSpPr>
          <p:nvPr>
            <p:ph type="body" sz="quarter" idx="10"/>
          </p:nvPr>
        </p:nvSpPr>
        <p:spPr>
          <a:xfrm>
            <a:off x="519112" y="1447799"/>
            <a:ext cx="3567113" cy="2043636"/>
          </a:xfrm>
        </p:spPr>
        <p:txBody>
          <a:bodyPr/>
          <a:lstStyle/>
          <a:p>
            <a:r>
              <a:rPr lang="en-US" sz="2800" dirty="0"/>
              <a:t>Free downloadable tool to create custom themes based on branding requirements from Microsoft download site</a:t>
            </a:r>
          </a:p>
          <a:p>
            <a:r>
              <a:rPr lang="en-US" sz="2800" dirty="0"/>
              <a:t>Can be used to create themes in matter of minutes with company colors and images</a:t>
            </a:r>
          </a:p>
        </p:txBody>
      </p:sp>
      <p:pic>
        <p:nvPicPr>
          <p:cNvPr id="4" name="Picture 3"/>
          <p:cNvPicPr>
            <a:picLocks noChangeAspect="1"/>
          </p:cNvPicPr>
          <p:nvPr/>
        </p:nvPicPr>
        <p:blipFill>
          <a:blip r:embed="rId3"/>
          <a:stretch>
            <a:fillRect/>
          </a:stretch>
        </p:blipFill>
        <p:spPr>
          <a:xfrm>
            <a:off x="4155664" y="1447799"/>
            <a:ext cx="7869600" cy="5229226"/>
          </a:xfrm>
          <a:prstGeom prst="rect">
            <a:avLst/>
          </a:prstGeom>
        </p:spPr>
      </p:pic>
    </p:spTree>
    <p:extLst>
      <p:ext uri="{BB962C8B-B14F-4D97-AF65-F5344CB8AC3E}">
        <p14:creationId xmlns:p14="http://schemas.microsoft.com/office/powerpoint/2010/main" val="36355900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35944" y="1884201"/>
            <a:ext cx="3222816" cy="1493691"/>
          </a:xfrm>
          <a:prstGeom prst="rect">
            <a:avLst/>
          </a:prstGeom>
          <a:ln>
            <a:noFill/>
          </a:ln>
          <a:effectLst>
            <a:softEdge rad="12700"/>
          </a:effectLst>
        </p:spPr>
      </p:pic>
      <p:sp>
        <p:nvSpPr>
          <p:cNvPr id="211" name="Title 210"/>
          <p:cNvSpPr>
            <a:spLocks noGrp="1"/>
          </p:cNvSpPr>
          <p:nvPr>
            <p:ph type="title"/>
          </p:nvPr>
        </p:nvSpPr>
        <p:spPr/>
        <p:txBody>
          <a:bodyPr/>
          <a:lstStyle/>
          <a:p>
            <a:r>
              <a:rPr lang="en-US" sz="4703" dirty="0"/>
              <a:t>Handling themes from SP add-ins</a:t>
            </a:r>
          </a:p>
        </p:txBody>
      </p:sp>
      <p:cxnSp>
        <p:nvCxnSpPr>
          <p:cNvPr id="213" name="Straight Arrow Connector 212"/>
          <p:cNvCxnSpPr/>
          <p:nvPr/>
        </p:nvCxnSpPr>
        <p:spPr>
          <a:xfrm>
            <a:off x="4185421" y="2704045"/>
            <a:ext cx="4027694" cy="912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5" y="4086859"/>
            <a:ext cx="1426193" cy="542826"/>
            <a:chOff x="9658449" y="5508491"/>
            <a:chExt cx="1455550" cy="553998"/>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70490" y="5508491"/>
              <a:ext cx="943509" cy="553998"/>
            </a:xfrm>
            <a:prstGeom prst="rect">
              <a:avLst/>
            </a:prstGeom>
            <a:noFill/>
            <a:ln>
              <a:noFill/>
            </a:ln>
          </p:spPr>
          <p:txBody>
            <a:bodyPr wrap="square" lIns="0" tIns="0" rIns="0" bIns="0" rtlCol="0">
              <a:spAutoFit/>
            </a:bodyPr>
            <a:lstStyle/>
            <a:p>
              <a:r>
                <a:rPr lang="en-US" sz="1763" spc="-52" dirty="0">
                  <a:solidFill>
                    <a:schemeClr val="bg2"/>
                  </a:solidFill>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6311287" y="3410463"/>
            <a:ext cx="1068042" cy="361884"/>
          </a:xfrm>
          <a:prstGeom prst="rect">
            <a:avLst/>
          </a:prstGeom>
          <a:noFill/>
        </p:spPr>
        <p:txBody>
          <a:bodyPr wrap="square" rtlCol="0">
            <a:spAutoFit/>
          </a:bodyPr>
          <a:lstStyle/>
          <a:p>
            <a:r>
              <a:rPr lang="en-US" sz="1763" b="1" i="1" dirty="0">
                <a:solidFill>
                  <a:schemeClr val="bg2"/>
                </a:solidFill>
                <a:latin typeface="Segoe UI Light" panose="020B0502040204020203" pitchFamily="34" charset="0"/>
                <a:cs typeface="Segoe UI Light" panose="020B0502040204020203" pitchFamily="34" charset="0"/>
              </a:rPr>
              <a:t>CSOM</a:t>
            </a:r>
          </a:p>
        </p:txBody>
      </p:sp>
      <p:sp>
        <p:nvSpPr>
          <p:cNvPr id="35" name="TextBox 34"/>
          <p:cNvSpPr txBox="1"/>
          <p:nvPr/>
        </p:nvSpPr>
        <p:spPr>
          <a:xfrm>
            <a:off x="5596772" y="3840688"/>
            <a:ext cx="2616343" cy="1176121"/>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needed files</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theme to site</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9144716" y="4616988"/>
            <a:ext cx="1919308" cy="934863"/>
          </a:xfrm>
          <a:prstGeom prst="rect">
            <a:avLst/>
          </a:prstGeom>
          <a:noFill/>
        </p:spPr>
        <p:txBody>
          <a:bodyPr wrap="square" rtlCol="0">
            <a:spAutoFit/>
          </a:bodyPr>
          <a:lstStyle/>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Color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Font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Background image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4"/>
          <a:stretch>
            <a:fillRect/>
          </a:stretch>
        </p:blipFill>
        <p:spPr>
          <a:xfrm>
            <a:off x="835944" y="1884201"/>
            <a:ext cx="3222816" cy="1493691"/>
          </a:xfrm>
          <a:prstGeom prst="rect">
            <a:avLst/>
          </a:prstGeom>
        </p:spPr>
      </p:pic>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20766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nodeType="after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https://github.com/OfficeDev/PnP/tree/master/Scenarios/Branding.Themes</a:t>
            </a:r>
            <a:endParaRPr lang="en-GB"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Using themes for branding</a:t>
            </a:r>
          </a:p>
        </p:txBody>
      </p:sp>
    </p:spTree>
    <p:extLst>
      <p:ext uri="{BB962C8B-B14F-4D97-AF65-F5344CB8AC3E}">
        <p14:creationId xmlns:p14="http://schemas.microsoft.com/office/powerpoint/2010/main" val="2249501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Office 365 Themes</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a:solidFill>
                  <a:schemeClr val="bg1"/>
                </a:solidFill>
              </a:rPr>
              <a:t>Introduction</a:t>
            </a:r>
            <a:endParaRPr lang="en-GB" sz="2000" spc="-70" dirty="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sp>
        <p:nvSpPr>
          <p:cNvPr id="73" name="TextBox 72"/>
          <p:cNvSpPr txBox="1"/>
          <p:nvPr/>
        </p:nvSpPr>
        <p:spPr>
          <a:xfrm>
            <a:off x="3409490" y="3518149"/>
            <a:ext cx="2158220" cy="615553"/>
          </a:xfrm>
          <a:prstGeom prst="rect">
            <a:avLst/>
          </a:prstGeom>
          <a:noFill/>
        </p:spPr>
        <p:txBody>
          <a:bodyPr wrap="none" lIns="0" tIns="0" rIns="0" bIns="0" rtlCol="0">
            <a:spAutoFit/>
          </a:bodyPr>
          <a:lstStyle/>
          <a:p>
            <a:pPr algn="ctr"/>
            <a:r>
              <a:rPr lang="en-US" sz="2000" spc="-70" dirty="0">
                <a:solidFill>
                  <a:schemeClr val="bg1"/>
                </a:solidFill>
              </a:rPr>
              <a:t>Themes and other </a:t>
            </a:r>
            <a:br>
              <a:rPr lang="en-US" sz="2000" spc="-70" dirty="0">
                <a:solidFill>
                  <a:schemeClr val="bg1"/>
                </a:solidFill>
              </a:rPr>
            </a:br>
            <a:r>
              <a:rPr lang="en-US" sz="2000" spc="-70" dirty="0">
                <a:solidFill>
                  <a:schemeClr val="bg1"/>
                </a:solidFill>
              </a:rPr>
              <a:t>branding techniques</a:t>
            </a:r>
            <a:endParaRPr lang="en-GB" sz="2000" spc="-70" dirty="0">
              <a:solidFill>
                <a:schemeClr val="bg1"/>
              </a:solidFill>
            </a:endParaRPr>
          </a:p>
        </p:txBody>
      </p:sp>
      <p:sp>
        <p:nvSpPr>
          <p:cNvPr id="74" name="TextBox 73"/>
          <p:cNvSpPr txBox="1"/>
          <p:nvPr/>
        </p:nvSpPr>
        <p:spPr>
          <a:xfrm>
            <a:off x="6084307" y="3518149"/>
            <a:ext cx="2322239" cy="615553"/>
          </a:xfrm>
          <a:prstGeom prst="rect">
            <a:avLst/>
          </a:prstGeom>
          <a:noFill/>
        </p:spPr>
        <p:txBody>
          <a:bodyPr wrap="none" lIns="0" tIns="0" rIns="0" bIns="0" rtlCol="0">
            <a:spAutoFit/>
          </a:bodyPr>
          <a:lstStyle/>
          <a:p>
            <a:pPr algn="ctr"/>
            <a:r>
              <a:rPr lang="en-US" sz="2000" spc="-70" dirty="0">
                <a:solidFill>
                  <a:schemeClr val="bg1"/>
                </a:solidFill>
              </a:rPr>
              <a:t>Controlling publishing</a:t>
            </a:r>
            <a:br>
              <a:rPr lang="en-US" sz="2000" spc="-70" dirty="0">
                <a:solidFill>
                  <a:schemeClr val="bg1"/>
                </a:solidFill>
              </a:rPr>
            </a:br>
            <a:r>
              <a:rPr lang="en-US" sz="2000" spc="-70" dirty="0">
                <a:solidFill>
                  <a:schemeClr val="bg1"/>
                </a:solidFill>
              </a:rPr>
              <a:t>capabilities</a:t>
            </a:r>
            <a:endParaRPr lang="en-GB" sz="2000" spc="-70" dirty="0">
              <a:solidFill>
                <a:schemeClr val="bg1"/>
              </a:solidFill>
            </a:endParaRPr>
          </a:p>
        </p:txBody>
      </p:sp>
      <p:sp>
        <p:nvSpPr>
          <p:cNvPr id="75" name="TextBox 74"/>
          <p:cNvSpPr txBox="1"/>
          <p:nvPr/>
        </p:nvSpPr>
        <p:spPr>
          <a:xfrm>
            <a:off x="9190167" y="3518149"/>
            <a:ext cx="1901483" cy="615553"/>
          </a:xfrm>
          <a:prstGeom prst="rect">
            <a:avLst/>
          </a:prstGeom>
          <a:noFill/>
        </p:spPr>
        <p:txBody>
          <a:bodyPr wrap="none" lIns="0" tIns="0" rIns="0" bIns="0" rtlCol="0">
            <a:spAutoFit/>
          </a:bodyPr>
          <a:lstStyle/>
          <a:p>
            <a:pPr algn="ctr"/>
            <a:r>
              <a:rPr lang="en-US" sz="2000" spc="-70" dirty="0">
                <a:solidFill>
                  <a:schemeClr val="bg1"/>
                </a:solidFill>
              </a:rPr>
              <a:t>Updating existing </a:t>
            </a:r>
            <a:br>
              <a:rPr lang="en-US" sz="2000" spc="-70" dirty="0">
                <a:solidFill>
                  <a:schemeClr val="bg1"/>
                </a:solidFill>
              </a:rPr>
            </a:br>
            <a:r>
              <a:rPr lang="en-US" sz="2000" spc="-70" dirty="0">
                <a:solidFill>
                  <a:schemeClr val="bg1"/>
                </a:solidFill>
              </a:rPr>
              <a:t>sites</a:t>
            </a:r>
            <a:endParaRPr lang="en-GB" sz="2000" spc="-70" dirty="0">
              <a:solidFill>
                <a:schemeClr val="bg1"/>
              </a:solidFill>
            </a:endParaRPr>
          </a:p>
        </p:txBody>
      </p:sp>
      <p:pic>
        <p:nvPicPr>
          <p:cNvPr id="76" name="Picture 75"/>
          <p:cNvPicPr>
            <a:picLocks noChangeAspect="1"/>
          </p:cNvPicPr>
          <p:nvPr/>
        </p:nvPicPr>
        <p:blipFill>
          <a:blip r:embed="rId3"/>
          <a:stretch>
            <a:fillRect/>
          </a:stretch>
        </p:blipFill>
        <p:spPr>
          <a:xfrm>
            <a:off x="6868026" y="2594808"/>
            <a:ext cx="751979" cy="924188"/>
          </a:xfrm>
          <a:prstGeom prst="rect">
            <a:avLst/>
          </a:prstGeom>
        </p:spPr>
      </p:pic>
      <p:pic>
        <p:nvPicPr>
          <p:cNvPr id="77" name="Picture 76"/>
          <p:cNvPicPr>
            <a:picLocks noChangeAspect="1"/>
          </p:cNvPicPr>
          <p:nvPr/>
        </p:nvPicPr>
        <p:blipFill>
          <a:blip r:embed="rId4"/>
          <a:stretch>
            <a:fillRect/>
          </a:stretch>
        </p:blipFill>
        <p:spPr>
          <a:xfrm>
            <a:off x="4128200" y="2695020"/>
            <a:ext cx="720799" cy="815109"/>
          </a:xfrm>
          <a:prstGeom prst="rect">
            <a:avLst/>
          </a:prstGeom>
        </p:spPr>
      </p:pic>
      <p:grpSp>
        <p:nvGrpSpPr>
          <p:cNvPr id="78" name="Group 77"/>
          <p:cNvGrpSpPr/>
          <p:nvPr/>
        </p:nvGrpSpPr>
        <p:grpSpPr>
          <a:xfrm>
            <a:off x="9769308" y="2695020"/>
            <a:ext cx="822491" cy="914955"/>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anim calcmode="lin" valueType="num">
                                      <p:cBhvr>
                                        <p:cTn id="22" dur="1000" fill="hold"/>
                                        <p:tgtEl>
                                          <p:spTgt spid="77"/>
                                        </p:tgtEl>
                                        <p:attrNameLst>
                                          <p:attrName>ppt_x</p:attrName>
                                        </p:attrNameLst>
                                      </p:cBhvr>
                                      <p:tavLst>
                                        <p:tav tm="0">
                                          <p:val>
                                            <p:strVal val="#ppt_x"/>
                                          </p:val>
                                        </p:tav>
                                        <p:tav tm="100000">
                                          <p:val>
                                            <p:strVal val="#ppt_x"/>
                                          </p:val>
                                        </p:tav>
                                      </p:tavLst>
                                    </p:anim>
                                    <p:anim calcmode="lin" valueType="num">
                                      <p:cBhvr>
                                        <p:cTn id="23" dur="1000" fill="hold"/>
                                        <p:tgtEl>
                                          <p:spTgt spid="7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1000"/>
                                        <p:tgtEl>
                                          <p:spTgt spid="74"/>
                                        </p:tgtEl>
                                      </p:cBhvr>
                                    </p:animEffect>
                                    <p:anim calcmode="lin" valueType="num">
                                      <p:cBhvr>
                                        <p:cTn id="37" dur="1000" fill="hold"/>
                                        <p:tgtEl>
                                          <p:spTgt spid="74"/>
                                        </p:tgtEl>
                                        <p:attrNameLst>
                                          <p:attrName>ppt_x</p:attrName>
                                        </p:attrNameLst>
                                      </p:cBhvr>
                                      <p:tavLst>
                                        <p:tav tm="0">
                                          <p:val>
                                            <p:strVal val="#ppt_x"/>
                                          </p:val>
                                        </p:tav>
                                        <p:tav tm="100000">
                                          <p:val>
                                            <p:strVal val="#ppt_x"/>
                                          </p:val>
                                        </p:tav>
                                      </p:tavLst>
                                    </p:anim>
                                    <p:anim calcmode="lin" valueType="num">
                                      <p:cBhvr>
                                        <p:cTn id="38" dur="1000" fill="hold"/>
                                        <p:tgtEl>
                                          <p:spTgt spid="7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anim calcmode="lin" valueType="num">
                                      <p:cBhvr>
                                        <p:cTn id="47" dur="1000" fill="hold"/>
                                        <p:tgtEl>
                                          <p:spTgt spid="75"/>
                                        </p:tgtEl>
                                        <p:attrNameLst>
                                          <p:attrName>ppt_x</p:attrName>
                                        </p:attrNameLst>
                                      </p:cBhvr>
                                      <p:tavLst>
                                        <p:tav tm="0">
                                          <p:val>
                                            <p:strVal val="#ppt_x"/>
                                          </p:val>
                                        </p:tav>
                                        <p:tav tm="100000">
                                          <p:val>
                                            <p:strVal val="#ppt_x"/>
                                          </p:val>
                                        </p:tav>
                                      </p:tavLst>
                                    </p:anim>
                                    <p:anim calcmode="lin" valueType="num">
                                      <p:cBhvr>
                                        <p:cTn id="4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3" grpId="0"/>
      <p:bldP spid="74" grpId="0"/>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12537" cy="1975926"/>
          </a:xfrm>
        </p:spPr>
        <p:txBody>
          <a:bodyPr/>
          <a:lstStyle/>
          <a:p>
            <a:r>
              <a:rPr lang="en-US" dirty="0"/>
              <a:t>What</a:t>
            </a:r>
          </a:p>
          <a:p>
            <a:pPr lvl="1"/>
            <a:r>
              <a:rPr lang="en-US" dirty="0"/>
              <a:t>Control branding settings across different Office 365 services, but not Sites (SharePoint) </a:t>
            </a:r>
          </a:p>
          <a:p>
            <a:r>
              <a:rPr lang="en-US" dirty="0"/>
              <a:t>Why</a:t>
            </a:r>
          </a:p>
          <a:p>
            <a:pPr lvl="1"/>
            <a:r>
              <a:rPr lang="en-US" dirty="0"/>
              <a:t>Provide branding consistency across all services, like Yammer, Delve or OneDrive for Business</a:t>
            </a:r>
          </a:p>
          <a:p>
            <a:r>
              <a:rPr lang="en-US" dirty="0"/>
              <a:t>How</a:t>
            </a:r>
          </a:p>
          <a:p>
            <a:pPr lvl="1"/>
            <a:r>
              <a:rPr lang="en-US" dirty="0"/>
              <a:t>You can control company wide default branding settings from the Office 365 administration services</a:t>
            </a:r>
          </a:p>
          <a:p>
            <a:pPr lvl="1"/>
            <a:r>
              <a:rPr lang="en-US" dirty="0"/>
              <a:t>SharePoint sites use Office 365 if site specific theme is not applied</a:t>
            </a:r>
          </a:p>
          <a:p>
            <a:pPr lvl="1"/>
            <a:r>
              <a:rPr lang="en-US" dirty="0"/>
              <a:t>Personal theming option can be disabled by tenant administrator, if needed</a:t>
            </a:r>
          </a:p>
        </p:txBody>
      </p:sp>
      <p:sp>
        <p:nvSpPr>
          <p:cNvPr id="3" name="Title 2"/>
          <p:cNvSpPr>
            <a:spLocks noGrp="1"/>
          </p:cNvSpPr>
          <p:nvPr>
            <p:ph type="title"/>
          </p:nvPr>
        </p:nvSpPr>
        <p:spPr/>
        <p:txBody>
          <a:bodyPr/>
          <a:lstStyle/>
          <a:p>
            <a:r>
              <a:rPr lang="en-US"/>
              <a:t>Office 365 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811584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i-FI" dirty="0"/>
              <a:t>Controlling themes for Office 365</a:t>
            </a:r>
            <a:endParaRPr lang="en-GB" dirty="0"/>
          </a:p>
        </p:txBody>
      </p:sp>
      <p:pic>
        <p:nvPicPr>
          <p:cNvPr id="18" name="Picture 17"/>
          <p:cNvPicPr>
            <a:picLocks noChangeAspect="1"/>
          </p:cNvPicPr>
          <p:nvPr/>
        </p:nvPicPr>
        <p:blipFill>
          <a:blip r:embed="rId3"/>
          <a:stretch>
            <a:fillRect/>
          </a:stretch>
        </p:blipFill>
        <p:spPr>
          <a:xfrm>
            <a:off x="2936883" y="1150665"/>
            <a:ext cx="7085174" cy="5315332"/>
          </a:xfrm>
          <a:prstGeom prst="rect">
            <a:avLst/>
          </a:prstGeom>
          <a:ln>
            <a:solidFill>
              <a:schemeClr val="bg1">
                <a:lumMod val="75000"/>
              </a:schemeClr>
            </a:solidFill>
          </a:ln>
        </p:spPr>
      </p:pic>
    </p:spTree>
    <p:extLst>
      <p:ext uri="{BB962C8B-B14F-4D97-AF65-F5344CB8AC3E}">
        <p14:creationId xmlns:p14="http://schemas.microsoft.com/office/powerpoint/2010/main" val="319643387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Office 365 themes</a:t>
            </a:r>
          </a:p>
        </p:txBody>
      </p:sp>
      <p:sp>
        <p:nvSpPr>
          <p:cNvPr id="2" name="Subtitle 1"/>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5514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Alternate CSS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a:t>What</a:t>
            </a:r>
          </a:p>
          <a:p>
            <a:pPr lvl="1"/>
            <a:r>
              <a:rPr lang="en-US" dirty="0"/>
              <a:t>Provide alternate CSS styling elements to the web by adding custom style elements to the page rendering process</a:t>
            </a:r>
          </a:p>
          <a:p>
            <a:r>
              <a:rPr lang="en-US" dirty="0"/>
              <a:t>Why</a:t>
            </a:r>
          </a:p>
          <a:p>
            <a:pPr lvl="1"/>
            <a:r>
              <a:rPr lang="en-US" dirty="0"/>
              <a:t>To provide more comprehensive changes on the page layout compared to what themes can do without introducing a custom master page</a:t>
            </a:r>
          </a:p>
          <a:p>
            <a:r>
              <a:rPr lang="en-US" dirty="0"/>
              <a:t>How</a:t>
            </a:r>
          </a:p>
          <a:p>
            <a:pPr lvl="1"/>
            <a:r>
              <a:rPr lang="en-US" dirty="0"/>
              <a:t>Use the </a:t>
            </a:r>
            <a:r>
              <a:rPr lang="en-US" dirty="0" err="1"/>
              <a:t>AlternateCSSUrl</a:t>
            </a:r>
            <a:r>
              <a:rPr lang="en-US" dirty="0"/>
              <a:t> web object property, which was introduced as new capability in the 2014 April CU for SharePoint 2013</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a:t>Adding alternative styling for host web</a:t>
            </a:r>
          </a:p>
        </p:txBody>
      </p:sp>
    </p:spTree>
    <p:extLst>
      <p:ext uri="{BB962C8B-B14F-4D97-AF65-F5344CB8AC3E}">
        <p14:creationId xmlns:p14="http://schemas.microsoft.com/office/powerpoint/2010/main" val="34249588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3565" y="1947353"/>
            <a:ext cx="3277832" cy="1925619"/>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885339" y="1940781"/>
            <a:ext cx="3289019" cy="1932191"/>
          </a:xfrm>
          <a:prstGeom prst="rect">
            <a:avLst/>
          </a:prstGeom>
          <a:ln>
            <a:solidFill>
              <a:schemeClr val="bg1">
                <a:lumMod val="75000"/>
              </a:schemeClr>
            </a:solidFill>
          </a:ln>
        </p:spPr>
      </p:pic>
      <p:sp>
        <p:nvSpPr>
          <p:cNvPr id="211" name="Title 210"/>
          <p:cNvSpPr>
            <a:spLocks noGrp="1"/>
          </p:cNvSpPr>
          <p:nvPr>
            <p:ph type="title"/>
          </p:nvPr>
        </p:nvSpPr>
        <p:spPr/>
        <p:txBody>
          <a:bodyPr/>
          <a:lstStyle/>
          <a:p>
            <a:r>
              <a:rPr lang="en-US" sz="4703" dirty="0"/>
              <a:t>Controlling CSS from add-in</a:t>
            </a:r>
          </a:p>
        </p:txBody>
      </p:sp>
      <p:cxnSp>
        <p:nvCxnSpPr>
          <p:cNvPr id="213" name="Straight Arrow Connector 212"/>
          <p:cNvCxnSpPr/>
          <p:nvPr/>
        </p:nvCxnSpPr>
        <p:spPr>
          <a:xfrm>
            <a:off x="4266757" y="2686963"/>
            <a:ext cx="3946358" cy="2620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6" y="4162361"/>
            <a:ext cx="1447287" cy="352741"/>
            <a:chOff x="9658449" y="5585534"/>
            <a:chExt cx="1477078"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92018" y="5628915"/>
              <a:ext cx="943509" cy="276877"/>
            </a:xfrm>
            <a:prstGeom prst="rect">
              <a:avLst/>
            </a:prstGeom>
            <a:noFill/>
            <a:ln>
              <a:noFill/>
            </a:ln>
          </p:spPr>
          <p:txBody>
            <a:bodyPr wrap="square" lIns="0" tIns="0" rIns="0" bIns="0" rtlCol="0">
              <a:spAutoFit/>
            </a:bodyPr>
            <a:lstStyle/>
            <a:p>
              <a:r>
                <a:rPr lang="en-US" sz="1763" spc="-52" dirty="0">
                  <a:solidFill>
                    <a:schemeClr val="bg2"/>
                  </a:solidFill>
                  <a:latin typeface="Segoe UI Light" panose="020B0502040204020203" pitchFamily="34" charset="0"/>
                  <a:cs typeface="Segoe UI Light" panose="020B0502040204020203" pitchFamily="34" charset="0"/>
                </a:rPr>
                <a:t>Assets</a:t>
              </a: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5883395" y="3410463"/>
            <a:ext cx="1495934" cy="363626"/>
          </a:xfrm>
          <a:prstGeom prst="rect">
            <a:avLst/>
          </a:prstGeom>
          <a:noFill/>
        </p:spPr>
        <p:txBody>
          <a:bodyPr wrap="square" rtlCol="0">
            <a:spAutoFit/>
          </a:bodyPr>
          <a:lstStyle/>
          <a:p>
            <a:r>
              <a:rPr lang="en-US" sz="1763" b="1" i="1" dirty="0">
                <a:solidFill>
                  <a:schemeClr val="bg2"/>
                </a:solidFill>
                <a:latin typeface="Segoe UI Light" panose="020B0502040204020203" pitchFamily="34" charset="0"/>
                <a:cs typeface="Segoe UI Light" panose="020B0502040204020203" pitchFamily="34" charset="0"/>
              </a:rPr>
              <a:t>CSOM/REST</a:t>
            </a:r>
          </a:p>
        </p:txBody>
      </p:sp>
      <p:sp>
        <p:nvSpPr>
          <p:cNvPr id="35" name="TextBox 34"/>
          <p:cNvSpPr txBox="1"/>
          <p:nvPr/>
        </p:nvSpPr>
        <p:spPr>
          <a:xfrm>
            <a:off x="5596772" y="3840688"/>
            <a:ext cx="2616343" cy="906210"/>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CSS</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alternate CSS for the site</a:t>
            </a:r>
          </a:p>
        </p:txBody>
      </p:sp>
      <p:sp>
        <p:nvSpPr>
          <p:cNvPr id="36" name="TextBox 35"/>
          <p:cNvSpPr txBox="1"/>
          <p:nvPr/>
        </p:nvSpPr>
        <p:spPr>
          <a:xfrm>
            <a:off x="9144718" y="4553022"/>
            <a:ext cx="1919308" cy="514628"/>
          </a:xfrm>
          <a:prstGeom prst="rect">
            <a:avLst/>
          </a:prstGeom>
          <a:noFill/>
        </p:spPr>
        <p:txBody>
          <a:bodyPr wrap="square" rtlCol="0">
            <a:spAutoFit/>
          </a:bodyPr>
          <a:lstStyle/>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CSS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Images</a:t>
            </a:r>
          </a:p>
        </p:txBody>
      </p:sp>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8696036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10" presetClass="exit" presetSubtype="0" fill="hold" nodeType="withEffect">
                                  <p:stCondLst>
                                    <p:cond delay="2000"/>
                                  </p:stCondLst>
                                  <p:childTnLst>
                                    <p:animEffect transition="out" filter="fade">
                                      <p:cBhvr>
                                        <p:cTn id="55" dur="1000"/>
                                        <p:tgtEl>
                                          <p:spTgt spid="3"/>
                                        </p:tgtEl>
                                      </p:cBhvr>
                                    </p:animEffect>
                                    <p:set>
                                      <p:cBhvr>
                                        <p:cTn id="5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Using custom </a:t>
            </a:r>
            <a:r>
              <a:rPr lang="en-US" sz="5400" dirty="0" err="1"/>
              <a:t>css</a:t>
            </a:r>
            <a:r>
              <a:rPr lang="en-US" sz="5400" dirty="0"/>
              <a:t> and custom logo</a:t>
            </a:r>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https://github.com/OfficeDev/PnP/tree/master/Samples/Branding.AlternateCSSAndSiteLogo</a:t>
            </a:r>
            <a:endParaRPr lang="en-GB" sz="2000" dirty="0">
              <a:latin typeface="Segoe UI Light" panose="020B0502040204020203" pitchFamily="34" charset="0"/>
              <a:cs typeface="Segoe UI Light" panose="020B0502040204020203" pitchFamily="34" charset="0"/>
            </a:endParaRPr>
          </a:p>
          <a:p>
            <a:endParaRPr lang="en-GB" sz="2000" dirty="0"/>
          </a:p>
        </p:txBody>
      </p:sp>
    </p:spTree>
    <p:extLst>
      <p:ext uri="{BB962C8B-B14F-4D97-AF65-F5344CB8AC3E}">
        <p14:creationId xmlns:p14="http://schemas.microsoft.com/office/powerpoint/2010/main" val="21368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Branding with publishing sites</a:t>
            </a:r>
            <a:endParaRPr lang="en-GB" dirty="0"/>
          </a:p>
        </p:txBody>
      </p:sp>
    </p:spTree>
    <p:extLst>
      <p:ext uri="{BB962C8B-B14F-4D97-AF65-F5344CB8AC3E}">
        <p14:creationId xmlns:p14="http://schemas.microsoft.com/office/powerpoint/2010/main" val="30840249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Recommendations for master page</a:t>
            </a:r>
            <a:endParaRPr lang="en-GB" dirty="0"/>
          </a:p>
        </p:txBody>
      </p:sp>
      <p:sp>
        <p:nvSpPr>
          <p:cNvPr id="5" name="Content Placeholder 4"/>
          <p:cNvSpPr>
            <a:spLocks noGrp="1"/>
          </p:cNvSpPr>
          <p:nvPr>
            <p:ph type="body" sz="quarter" idx="10"/>
          </p:nvPr>
        </p:nvSpPr>
        <p:spPr/>
        <p:txBody>
          <a:bodyPr/>
          <a:lstStyle/>
          <a:p>
            <a:r>
              <a:rPr lang="en-US" dirty="0"/>
              <a:t>IF you should choose that Master Pages are right for you, AND you are ok with the ongoing potential maintenance… THEN</a:t>
            </a:r>
          </a:p>
          <a:p>
            <a:pPr lvl="1"/>
            <a:r>
              <a:rPr lang="en-US" dirty="0"/>
              <a:t>Minimize your changes compared to out of the box master pages</a:t>
            </a:r>
          </a:p>
          <a:p>
            <a:pPr lvl="2"/>
            <a:r>
              <a:rPr lang="en-US" dirty="0"/>
              <a:t>Change only what is needed in the master and combine to themes and possibly alternate CSS option for easier maintenance</a:t>
            </a:r>
          </a:p>
          <a:p>
            <a:pPr lvl="1"/>
            <a:r>
              <a:rPr lang="en-US" dirty="0"/>
              <a:t>Deploy master pages directly using remote API rather than using sandbox solutions </a:t>
            </a:r>
          </a:p>
          <a:p>
            <a:pPr lvl="2"/>
            <a:r>
              <a:rPr lang="en-US" dirty="0"/>
              <a:t>Design packages are also Sandbox solutions</a:t>
            </a:r>
          </a:p>
          <a:p>
            <a:pPr lvl="1"/>
            <a:endParaRPr lang="en-GB" dirty="0"/>
          </a:p>
        </p:txBody>
      </p:sp>
    </p:spTree>
    <p:extLst>
      <p:ext uri="{BB962C8B-B14F-4D97-AF65-F5344CB8AC3E}">
        <p14:creationId xmlns:p14="http://schemas.microsoft.com/office/powerpoint/2010/main" val="1588847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Controlling master page and page layouts from add-in</a:t>
            </a:r>
            <a:endParaRPr lang="en-GB" sz="4000" dirty="0"/>
          </a:p>
        </p:txBody>
      </p:sp>
      <p:grpSp>
        <p:nvGrpSpPr>
          <p:cNvPr id="3" name="Group 2"/>
          <p:cNvGrpSpPr/>
          <p:nvPr/>
        </p:nvGrpSpPr>
        <p:grpSpPr>
          <a:xfrm>
            <a:off x="8225081" y="2268540"/>
            <a:ext cx="2111349" cy="1586472"/>
            <a:chOff x="7366822" y="3128075"/>
            <a:chExt cx="2111349" cy="1586472"/>
          </a:xfrm>
        </p:grpSpPr>
        <p:sp>
          <p:nvSpPr>
            <p:cNvPr id="4" name="Arc 3"/>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7482976" y="3128075"/>
              <a:ext cx="1995195" cy="1307309"/>
              <a:chOff x="4395610" y="3071229"/>
              <a:chExt cx="1995195" cy="1307309"/>
            </a:xfrm>
          </p:grpSpPr>
          <p:sp>
            <p:nvSpPr>
              <p:cNvPr id="6" name="Rectangle 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7" name="Picture 6"/>
              <p:cNvPicPr>
                <a:picLocks noChangeAspect="1"/>
              </p:cNvPicPr>
              <p:nvPr/>
            </p:nvPicPr>
            <p:blipFill>
              <a:blip r:embed="rId2"/>
              <a:stretch>
                <a:fillRect/>
              </a:stretch>
            </p:blipFill>
            <p:spPr>
              <a:xfrm>
                <a:off x="5246592" y="3476941"/>
                <a:ext cx="529349" cy="417312"/>
              </a:xfrm>
              <a:prstGeom prst="rect">
                <a:avLst/>
              </a:prstGeom>
            </p:spPr>
          </p:pic>
          <p:pic>
            <p:nvPicPr>
              <p:cNvPr id="8" name="Picture 7"/>
              <p:cNvPicPr>
                <a:picLocks noChangeAspect="1"/>
              </p:cNvPicPr>
              <p:nvPr/>
            </p:nvPicPr>
            <p:blipFill>
              <a:blip r:embed="rId2"/>
              <a:stretch>
                <a:fillRect/>
              </a:stretch>
            </p:blipFill>
            <p:spPr>
              <a:xfrm>
                <a:off x="5581574" y="3585493"/>
                <a:ext cx="556200" cy="438480"/>
              </a:xfrm>
              <a:prstGeom prst="rect">
                <a:avLst/>
              </a:prstGeom>
            </p:spPr>
          </p:pic>
          <p:pic>
            <p:nvPicPr>
              <p:cNvPr id="9" name="Picture 8"/>
              <p:cNvPicPr>
                <a:picLocks noChangeAspect="1"/>
              </p:cNvPicPr>
              <p:nvPr/>
            </p:nvPicPr>
            <p:blipFill>
              <a:blip r:embed="rId3"/>
              <a:stretch>
                <a:fillRect/>
              </a:stretch>
            </p:blipFill>
            <p:spPr>
              <a:xfrm>
                <a:off x="5970309" y="3700199"/>
                <a:ext cx="420496" cy="432326"/>
              </a:xfrm>
              <a:prstGeom prst="rect">
                <a:avLst/>
              </a:prstGeom>
            </p:spPr>
          </p:pic>
          <p:pic>
            <p:nvPicPr>
              <p:cNvPr id="10" name="Picture 9"/>
              <p:cNvPicPr>
                <a:picLocks noChangeAspect="1"/>
              </p:cNvPicPr>
              <p:nvPr/>
            </p:nvPicPr>
            <p:blipFill>
              <a:blip r:embed="rId4"/>
              <a:stretch>
                <a:fillRect/>
              </a:stretch>
            </p:blipFill>
            <p:spPr>
              <a:xfrm>
                <a:off x="4893565" y="3772769"/>
                <a:ext cx="688009" cy="605769"/>
              </a:xfrm>
              <a:prstGeom prst="rect">
                <a:avLst/>
              </a:prstGeom>
            </p:spPr>
          </p:pic>
        </p:grpSp>
      </p:grpSp>
      <p:pic>
        <p:nvPicPr>
          <p:cNvPr id="24" name="Picture 23"/>
          <p:cNvPicPr>
            <a:picLocks noChangeAspect="1"/>
          </p:cNvPicPr>
          <p:nvPr/>
        </p:nvPicPr>
        <p:blipFill>
          <a:blip r:embed="rId5"/>
          <a:stretch>
            <a:fillRect/>
          </a:stretch>
        </p:blipFill>
        <p:spPr>
          <a:xfrm>
            <a:off x="1171893" y="2031098"/>
            <a:ext cx="3222816" cy="1493691"/>
          </a:xfrm>
          <a:prstGeom prst="rect">
            <a:avLst/>
          </a:prstGeom>
          <a:ln>
            <a:solidFill>
              <a:schemeClr val="bg1">
                <a:lumMod val="75000"/>
              </a:schemeClr>
            </a:solidFill>
          </a:ln>
          <a:effectLst>
            <a:softEdge rad="12700"/>
          </a:effectLst>
        </p:spPr>
      </p:pic>
      <p:grpSp>
        <p:nvGrpSpPr>
          <p:cNvPr id="11" name="Group 10"/>
          <p:cNvGrpSpPr/>
          <p:nvPr/>
        </p:nvGrpSpPr>
        <p:grpSpPr>
          <a:xfrm>
            <a:off x="3274261" y="3031716"/>
            <a:ext cx="1883646" cy="1857358"/>
            <a:chOff x="4383758" y="2311697"/>
            <a:chExt cx="2516893" cy="2481768"/>
          </a:xfrm>
        </p:grpSpPr>
        <p:sp>
          <p:nvSpPr>
            <p:cNvPr id="12" name="Rectangle 11"/>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3" name="Group 12"/>
            <p:cNvGrpSpPr/>
            <p:nvPr/>
          </p:nvGrpSpPr>
          <p:grpSpPr>
            <a:xfrm>
              <a:off x="5421611" y="2886866"/>
              <a:ext cx="1479040" cy="1043909"/>
              <a:chOff x="4557447" y="1721445"/>
              <a:chExt cx="1479040" cy="1043909"/>
            </a:xfrm>
          </p:grpSpPr>
          <p:pic>
            <p:nvPicPr>
              <p:cNvPr id="21" name="Picture 20"/>
              <p:cNvPicPr>
                <a:picLocks noChangeAspect="1"/>
              </p:cNvPicPr>
              <p:nvPr/>
            </p:nvPicPr>
            <p:blipFill>
              <a:blip r:embed="rId6"/>
              <a:stretch>
                <a:fillRect/>
              </a:stretch>
            </p:blipFill>
            <p:spPr>
              <a:xfrm>
                <a:off x="4557447" y="1902539"/>
                <a:ext cx="477423" cy="839046"/>
              </a:xfrm>
              <a:prstGeom prst="rect">
                <a:avLst/>
              </a:prstGeom>
            </p:spPr>
          </p:pic>
          <p:pic>
            <p:nvPicPr>
              <p:cNvPr id="22" name="Picture 21"/>
              <p:cNvPicPr>
                <a:picLocks noChangeAspect="1"/>
              </p:cNvPicPr>
              <p:nvPr/>
            </p:nvPicPr>
            <p:blipFill>
              <a:blip r:embed="rId6"/>
              <a:stretch>
                <a:fillRect/>
              </a:stretch>
            </p:blipFill>
            <p:spPr>
              <a:xfrm>
                <a:off x="4869643" y="1721445"/>
                <a:ext cx="477423" cy="839046"/>
              </a:xfrm>
              <a:prstGeom prst="rect">
                <a:avLst/>
              </a:prstGeom>
            </p:spPr>
          </p:pic>
          <p:pic>
            <p:nvPicPr>
              <p:cNvPr id="23" name="Picture 22"/>
              <p:cNvPicPr>
                <a:picLocks noChangeAspect="1"/>
              </p:cNvPicPr>
              <p:nvPr/>
            </p:nvPicPr>
            <p:blipFill>
              <a:blip r:embed="rId7"/>
              <a:stretch>
                <a:fillRect/>
              </a:stretch>
            </p:blipFill>
            <p:spPr>
              <a:xfrm>
                <a:off x="5153580" y="1902539"/>
                <a:ext cx="882907" cy="862815"/>
              </a:xfrm>
              <a:prstGeom prst="rect">
                <a:avLst/>
              </a:prstGeom>
            </p:spPr>
          </p:pic>
        </p:grpSp>
        <p:grpSp>
          <p:nvGrpSpPr>
            <p:cNvPr id="14" name="Group 13"/>
            <p:cNvGrpSpPr/>
            <p:nvPr/>
          </p:nvGrpSpPr>
          <p:grpSpPr>
            <a:xfrm>
              <a:off x="4880542" y="3820782"/>
              <a:ext cx="944427" cy="972683"/>
              <a:chOff x="3981885" y="2834055"/>
              <a:chExt cx="944427" cy="972683"/>
            </a:xfrm>
          </p:grpSpPr>
          <p:pic>
            <p:nvPicPr>
              <p:cNvPr id="18" name="Picture 17"/>
              <p:cNvPicPr>
                <a:picLocks noChangeAspect="1"/>
              </p:cNvPicPr>
              <p:nvPr/>
            </p:nvPicPr>
            <p:blipFill>
              <a:blip r:embed="rId6"/>
              <a:stretch>
                <a:fillRect/>
              </a:stretch>
            </p:blipFill>
            <p:spPr>
              <a:xfrm>
                <a:off x="3981885" y="2967692"/>
                <a:ext cx="477423" cy="839046"/>
              </a:xfrm>
              <a:prstGeom prst="rect">
                <a:avLst/>
              </a:prstGeom>
            </p:spPr>
          </p:pic>
          <p:pic>
            <p:nvPicPr>
              <p:cNvPr id="19" name="Picture 18"/>
              <p:cNvPicPr>
                <a:picLocks noChangeAspect="1"/>
              </p:cNvPicPr>
              <p:nvPr/>
            </p:nvPicPr>
            <p:blipFill>
              <a:blip r:embed="rId6"/>
              <a:stretch>
                <a:fillRect/>
              </a:stretch>
            </p:blipFill>
            <p:spPr>
              <a:xfrm>
                <a:off x="4269036" y="2834055"/>
                <a:ext cx="477423" cy="839046"/>
              </a:xfrm>
              <a:prstGeom prst="rect">
                <a:avLst/>
              </a:prstGeom>
            </p:spPr>
          </p:pic>
          <p:pic>
            <p:nvPicPr>
              <p:cNvPr id="20" name="Picture 19"/>
              <p:cNvPicPr>
                <a:picLocks noChangeAspect="1"/>
              </p:cNvPicPr>
              <p:nvPr/>
            </p:nvPicPr>
            <p:blipFill>
              <a:blip r:embed="rId8"/>
              <a:stretch>
                <a:fillRect/>
              </a:stretch>
            </p:blipFill>
            <p:spPr>
              <a:xfrm>
                <a:off x="4480085" y="3260431"/>
                <a:ext cx="446227" cy="456212"/>
              </a:xfrm>
              <a:prstGeom prst="rect">
                <a:avLst/>
              </a:prstGeom>
            </p:spPr>
          </p:pic>
        </p:grpSp>
        <p:grpSp>
          <p:nvGrpSpPr>
            <p:cNvPr id="15" name="Group 14"/>
            <p:cNvGrpSpPr/>
            <p:nvPr/>
          </p:nvGrpSpPr>
          <p:grpSpPr>
            <a:xfrm>
              <a:off x="4383758" y="2988031"/>
              <a:ext cx="968998" cy="971748"/>
              <a:chOff x="3601101" y="2714202"/>
              <a:chExt cx="968998" cy="971748"/>
            </a:xfrm>
          </p:grpSpPr>
          <p:pic>
            <p:nvPicPr>
              <p:cNvPr id="16" name="Picture 15"/>
              <p:cNvPicPr>
                <a:picLocks noChangeAspect="1"/>
              </p:cNvPicPr>
              <p:nvPr/>
            </p:nvPicPr>
            <p:blipFill>
              <a:blip r:embed="rId6"/>
              <a:stretch>
                <a:fillRect/>
              </a:stretch>
            </p:blipFill>
            <p:spPr>
              <a:xfrm>
                <a:off x="3601101" y="2846904"/>
                <a:ext cx="477423" cy="839046"/>
              </a:xfrm>
              <a:prstGeom prst="rect">
                <a:avLst/>
              </a:prstGeom>
            </p:spPr>
          </p:pic>
          <p:pic>
            <p:nvPicPr>
              <p:cNvPr id="17" name="Picture 16"/>
              <p:cNvPicPr>
                <a:picLocks noChangeAspect="1"/>
              </p:cNvPicPr>
              <p:nvPr/>
            </p:nvPicPr>
            <p:blipFill>
              <a:blip r:embed="rId9"/>
              <a:stretch>
                <a:fillRect/>
              </a:stretch>
            </p:blipFill>
            <p:spPr>
              <a:xfrm>
                <a:off x="3875612" y="2714202"/>
                <a:ext cx="694487" cy="898458"/>
              </a:xfrm>
              <a:prstGeom prst="rect">
                <a:avLst/>
              </a:prstGeom>
            </p:spPr>
          </p:pic>
        </p:grpSp>
      </p:grpSp>
      <p:grpSp>
        <p:nvGrpSpPr>
          <p:cNvPr id="25" name="Group 24"/>
          <p:cNvGrpSpPr/>
          <p:nvPr/>
        </p:nvGrpSpPr>
        <p:grpSpPr>
          <a:xfrm>
            <a:off x="8613004" y="3857124"/>
            <a:ext cx="1779220" cy="557913"/>
            <a:chOff x="9658449" y="5585534"/>
            <a:chExt cx="1815842" cy="569397"/>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p>
          </p:txBody>
        </p:sp>
        <p:sp>
          <p:nvSpPr>
            <p:cNvPr id="27" name="TextBox 26"/>
            <p:cNvSpPr txBox="1"/>
            <p:nvPr/>
          </p:nvSpPr>
          <p:spPr>
            <a:xfrm>
              <a:off x="10165192" y="5601178"/>
              <a:ext cx="1309099" cy="553753"/>
            </a:xfrm>
            <a:prstGeom prst="rect">
              <a:avLst/>
            </a:prstGeom>
            <a:noFill/>
            <a:ln>
              <a:noFill/>
            </a:ln>
          </p:spPr>
          <p:txBody>
            <a:bodyPr wrap="square" lIns="0" tIns="0" rIns="0" bIns="0" rtlCol="0">
              <a:spAutoFit/>
            </a:bodyPr>
            <a:lstStyle/>
            <a:p>
              <a:r>
                <a:rPr lang="en-US" sz="1763" spc="-52" dirty="0">
                  <a:solidFill>
                    <a:schemeClr val="tx1">
                      <a:lumMod val="65000"/>
                      <a:lumOff val="35000"/>
                    </a:schemeClr>
                  </a:solidFill>
                  <a:latin typeface="Segoe UI Light" panose="020B0502040204020203" pitchFamily="34" charset="0"/>
                  <a:cs typeface="Segoe UI Light" panose="020B0502040204020203" pitchFamily="34" charset="0"/>
                </a:rPr>
                <a:t>Branding assets</a:t>
              </a:r>
            </a:p>
          </p:txBody>
        </p:sp>
      </p:grpSp>
      <p:cxnSp>
        <p:nvCxnSpPr>
          <p:cNvPr id="28" name="Straight Arrow Connector 27"/>
          <p:cNvCxnSpPr/>
          <p:nvPr/>
        </p:nvCxnSpPr>
        <p:spPr>
          <a:xfrm flipV="1">
            <a:off x="4165933" y="2517091"/>
            <a:ext cx="4003330" cy="683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p:nvPr/>
        </p:nvCxnSpPr>
        <p:spPr>
          <a:xfrm flipH="1" flipV="1">
            <a:off x="5224269" y="3592229"/>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0" name="Group 29"/>
          <p:cNvGrpSpPr/>
          <p:nvPr/>
        </p:nvGrpSpPr>
        <p:grpSpPr>
          <a:xfrm>
            <a:off x="5352275" y="2167287"/>
            <a:ext cx="514267" cy="514267"/>
            <a:chOff x="492" y="17985"/>
            <a:chExt cx="524853" cy="524853"/>
          </a:xfrm>
        </p:grpSpPr>
        <p:sp>
          <p:nvSpPr>
            <p:cNvPr id="31" name="Oval 3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33" name="Group 32"/>
          <p:cNvGrpSpPr/>
          <p:nvPr/>
        </p:nvGrpSpPr>
        <p:grpSpPr>
          <a:xfrm>
            <a:off x="7131528" y="3130366"/>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6" name="TextBox 35"/>
          <p:cNvSpPr txBox="1"/>
          <p:nvPr/>
        </p:nvSpPr>
        <p:spPr>
          <a:xfrm>
            <a:off x="5866542" y="3230343"/>
            <a:ext cx="1493300" cy="363723"/>
          </a:xfrm>
          <a:prstGeom prst="rect">
            <a:avLst/>
          </a:prstGeom>
          <a:noFill/>
        </p:spPr>
        <p:txBody>
          <a:bodyPr wrap="square" rtlCol="0">
            <a:spAutoFit/>
          </a:bodyPr>
          <a:lstStyle/>
          <a:p>
            <a:r>
              <a:rPr lang="en-US" sz="1763" b="1" i="1" dirty="0">
                <a:solidFill>
                  <a:schemeClr val="tx1">
                    <a:lumMod val="65000"/>
                    <a:lumOff val="35000"/>
                  </a:schemeClr>
                </a:solidFill>
                <a:latin typeface="Segoe UI Light" panose="020B0502040204020203" pitchFamily="34" charset="0"/>
                <a:cs typeface="Segoe UI Light" panose="020B0502040204020203" pitchFamily="34" charset="0"/>
              </a:rPr>
              <a:t>CSOM/REST</a:t>
            </a:r>
          </a:p>
        </p:txBody>
      </p:sp>
      <p:sp>
        <p:nvSpPr>
          <p:cNvPr id="37" name="TextBox 36"/>
          <p:cNvSpPr txBox="1"/>
          <p:nvPr/>
        </p:nvSpPr>
        <p:spPr>
          <a:xfrm>
            <a:off x="5577284" y="3660568"/>
            <a:ext cx="2616343" cy="1992206"/>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master page</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site master page using CSOM</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allowed site templates</a:t>
            </a:r>
          </a:p>
        </p:txBody>
      </p:sp>
      <p:grpSp>
        <p:nvGrpSpPr>
          <p:cNvPr id="39" name="Group 38"/>
          <p:cNvGrpSpPr/>
          <p:nvPr/>
        </p:nvGrpSpPr>
        <p:grpSpPr>
          <a:xfrm>
            <a:off x="9805299" y="4060835"/>
            <a:ext cx="514267" cy="514267"/>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pic>
        <p:nvPicPr>
          <p:cNvPr id="42" name="Picture 41"/>
          <p:cNvPicPr>
            <a:picLocks noChangeAspect="1"/>
          </p:cNvPicPr>
          <p:nvPr/>
        </p:nvPicPr>
        <p:blipFill>
          <a:blip r:embed="rId10"/>
          <a:stretch>
            <a:fillRect/>
          </a:stretch>
        </p:blipFill>
        <p:spPr>
          <a:xfrm>
            <a:off x="1171893" y="2040486"/>
            <a:ext cx="3222816" cy="1493691"/>
          </a:xfrm>
          <a:prstGeom prst="rect">
            <a:avLst/>
          </a:prstGeom>
        </p:spPr>
      </p:pic>
    </p:spTree>
    <p:extLst>
      <p:ext uri="{BB962C8B-B14F-4D97-AF65-F5344CB8AC3E}">
        <p14:creationId xmlns:p14="http://schemas.microsoft.com/office/powerpoint/2010/main" val="255891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10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2500"/>
                            </p:stCondLst>
                            <p:childTnLst>
                              <p:par>
                                <p:cTn id="54" presetID="10" presetClass="exit" presetSubtype="0" fill="hold" nodeType="afterEffect">
                                  <p:stCondLst>
                                    <p:cond delay="0"/>
                                  </p:stCondLst>
                                  <p:childTnLst>
                                    <p:animEffect transition="out" filter="fade">
                                      <p:cBhvr>
                                        <p:cTn id="55" dur="1000"/>
                                        <p:tgtEl>
                                          <p:spTgt spid="24"/>
                                        </p:tgtEl>
                                      </p:cBhvr>
                                    </p:animEffect>
                                    <p:set>
                                      <p:cBhvr>
                                        <p:cTn id="56"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Branding and publishing sites</a:t>
            </a:r>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https://github.com/OfficeDev/PnP/tree/master/Scenarios/Provisioning.PublishingFeatures</a:t>
            </a:r>
          </a:p>
        </p:txBody>
      </p:sp>
    </p:spTree>
    <p:extLst>
      <p:ext uri="{BB962C8B-B14F-4D97-AF65-F5344CB8AC3E}">
        <p14:creationId xmlns:p14="http://schemas.microsoft.com/office/powerpoint/2010/main" val="3240576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a:solidFill>
                  <a:schemeClr val="bg1"/>
                </a:solidFill>
              </a:rPr>
              <a:t>Summary on branding options</a:t>
            </a:r>
          </a:p>
        </p:txBody>
      </p:sp>
    </p:spTree>
    <p:extLst>
      <p:ext uri="{BB962C8B-B14F-4D97-AF65-F5344CB8AC3E}">
        <p14:creationId xmlns:p14="http://schemas.microsoft.com/office/powerpoint/2010/main" val="6847200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53167" y="1323434"/>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6707163" y="1323435"/>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4761159" y="1329041"/>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3518" y="5416065"/>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6111" y="5415379"/>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7940" y="5476072"/>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036" y="5476415"/>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a:t>Branding options for SharePoint sites</a:t>
            </a:r>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5612" y="3841713"/>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6918" y="3841713"/>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0914" y="3841966"/>
            <a:ext cx="1358759" cy="470672"/>
          </a:xfrm>
          <a:prstGeom prst="rect">
            <a:avLst/>
          </a:prstGeom>
        </p:spPr>
      </p:pic>
      <p:sp>
        <p:nvSpPr>
          <p:cNvPr id="45" name="TextBox 44"/>
          <p:cNvSpPr txBox="1"/>
          <p:nvPr/>
        </p:nvSpPr>
        <p:spPr>
          <a:xfrm>
            <a:off x="8653167" y="4627578"/>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6707161" y="4627578"/>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4761155" y="4627578"/>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2815155" y="4627578"/>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2922" y="3845932"/>
            <a:ext cx="1358759" cy="470672"/>
          </a:xfrm>
          <a:prstGeom prst="rect">
            <a:avLst/>
          </a:prstGeom>
        </p:spPr>
      </p:pic>
      <p:grpSp>
        <p:nvGrpSpPr>
          <p:cNvPr id="16" name="Group 15"/>
          <p:cNvGrpSpPr/>
          <p:nvPr/>
        </p:nvGrpSpPr>
        <p:grpSpPr>
          <a:xfrm>
            <a:off x="2945094" y="3841713"/>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2815155" y="1323435"/>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360100225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00"/>
                                        <p:tgtEl>
                                          <p:spTgt spid="48"/>
                                        </p:tgtEl>
                                      </p:cBhvr>
                                    </p:animEffect>
                                    <p:anim calcmode="lin" valueType="num">
                                      <p:cBhvr>
                                        <p:cTn id="67" dur="1000" fill="hold"/>
                                        <p:tgtEl>
                                          <p:spTgt spid="48"/>
                                        </p:tgtEl>
                                        <p:attrNameLst>
                                          <p:attrName>ppt_x</p:attrName>
                                        </p:attrNameLst>
                                      </p:cBhvr>
                                      <p:tavLst>
                                        <p:tav tm="0">
                                          <p:val>
                                            <p:strVal val="#ppt_x"/>
                                          </p:val>
                                        </p:tav>
                                        <p:tav tm="100000">
                                          <p:val>
                                            <p:strVal val="#ppt_x"/>
                                          </p:val>
                                        </p:tav>
                                      </p:tavLst>
                                    </p:anim>
                                    <p:anim calcmode="lin" valueType="num">
                                      <p:cBhvr>
                                        <p:cTn id="68" dur="1000" fill="hold"/>
                                        <p:tgtEl>
                                          <p:spTgt spid="4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a:solidFill>
                  <a:schemeClr val="bg1"/>
                </a:solidFill>
              </a:rPr>
              <a:t>Updating branding on existing sites</a:t>
            </a:r>
          </a:p>
        </p:txBody>
      </p:sp>
    </p:spTree>
    <p:extLst>
      <p:ext uri="{BB962C8B-B14F-4D97-AF65-F5344CB8AC3E}">
        <p14:creationId xmlns:p14="http://schemas.microsoft.com/office/powerpoint/2010/main" val="2410949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a:t>What</a:t>
            </a:r>
          </a:p>
          <a:p>
            <a:pPr lvl="1"/>
            <a:r>
              <a:rPr lang="en-US" sz="2000" dirty="0"/>
              <a:t>Update branding and other settings in the sites after they are created based on new requirements</a:t>
            </a:r>
          </a:p>
          <a:p>
            <a:r>
              <a:rPr lang="en-US" sz="3600" dirty="0"/>
              <a:t>Why</a:t>
            </a:r>
          </a:p>
          <a:p>
            <a:pPr lvl="1"/>
            <a:r>
              <a:rPr lang="en-US" sz="2000" dirty="0"/>
              <a:t>It’s common that there have to be some adjustment done to the sites, that have been previously created</a:t>
            </a:r>
          </a:p>
          <a:p>
            <a:r>
              <a:rPr lang="en-US" sz="3600" dirty="0"/>
              <a:t>How</a:t>
            </a:r>
          </a:p>
          <a:p>
            <a:pPr lvl="1"/>
            <a:r>
              <a:rPr lang="en-US" sz="2000" dirty="0"/>
              <a:t>Provision shared static elements like images, CSS files, and JavaScript files to </a:t>
            </a:r>
            <a:r>
              <a:rPr lang="en-US" sz="2000" b="1" dirty="0"/>
              <a:t>one location </a:t>
            </a:r>
            <a:r>
              <a:rPr lang="en-US" sz="2000" dirty="0"/>
              <a:t>and reference them from sites as needed with relative path</a:t>
            </a:r>
          </a:p>
          <a:p>
            <a:pPr lvl="1"/>
            <a:r>
              <a:rPr lang="en-US" sz="2000" dirty="0"/>
              <a:t>Elements which has to be stored in site collection level can be updated by looping through the sites and update them one by one using remote provisioning model without downtime</a:t>
            </a:r>
          </a:p>
        </p:txBody>
      </p:sp>
      <p:sp>
        <p:nvSpPr>
          <p:cNvPr id="3" name="Title 2"/>
          <p:cNvSpPr>
            <a:spLocks noGrp="1"/>
          </p:cNvSpPr>
          <p:nvPr>
            <p:ph type="title"/>
          </p:nvPr>
        </p:nvSpPr>
        <p:spPr/>
        <p:txBody>
          <a:bodyPr/>
          <a:lstStyle/>
          <a:p>
            <a:r>
              <a:rPr lang="en-US" dirty="0"/>
              <a:t>Updating Branding on existing sites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043569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a:t>“So I would have to loop through all sites and update stuff one by one?” </a:t>
            </a:r>
            <a:endParaRPr lang="en-GB" sz="5998" dirty="0"/>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17769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a:t>Centralized Asset Deployment</a:t>
            </a:r>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a:solidFill>
                      <a:schemeClr val="tx1">
                        <a:lumMod val="65000"/>
                        <a:lumOff val="35000"/>
                      </a:schemeClr>
                    </a:solidFill>
                    <a:ea typeface="Segoe UI" pitchFamily="34" charset="0"/>
                    <a:cs typeface="Segoe UI" pitchFamily="34" charset="0"/>
                  </a:rPr>
                  <a:t>add-in</a:t>
                </a: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4248280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a:solidFill>
                  <a:schemeClr val="bg1"/>
                </a:solidFill>
              </a:rPr>
              <a:t>Avoid custom</a:t>
            </a:r>
            <a:br>
              <a:rPr lang="en-US" sz="2000" spc="-70" dirty="0">
                <a:solidFill>
                  <a:schemeClr val="bg1"/>
                </a:solidFill>
              </a:rPr>
            </a:br>
            <a:r>
              <a:rPr lang="en-US" sz="2000" spc="-70" dirty="0">
                <a:solidFill>
                  <a:schemeClr val="bg1"/>
                </a:solidFill>
              </a:rPr>
              <a:t>master pages</a:t>
            </a:r>
            <a:endParaRPr lang="en-GB" sz="2000" spc="-70" dirty="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a:solidFill>
                  <a:schemeClr val="bg1"/>
                </a:solidFill>
              </a:rPr>
              <a:t>Use Office 365 </a:t>
            </a:r>
            <a:br>
              <a:rPr lang="en-US" sz="2000" spc="-70" dirty="0">
                <a:solidFill>
                  <a:schemeClr val="bg1"/>
                </a:solidFill>
              </a:rPr>
            </a:br>
            <a:r>
              <a:rPr lang="en-US" sz="2000" spc="-70" dirty="0">
                <a:solidFill>
                  <a:schemeClr val="bg1"/>
                </a:solidFill>
              </a:rPr>
              <a:t>themes when</a:t>
            </a:r>
            <a:br>
              <a:rPr lang="en-US" sz="2000" spc="-70" dirty="0">
                <a:solidFill>
                  <a:schemeClr val="bg1"/>
                </a:solidFill>
              </a:rPr>
            </a:br>
            <a:r>
              <a:rPr lang="en-US" sz="2000" spc="-70" dirty="0">
                <a:solidFill>
                  <a:schemeClr val="bg1"/>
                </a:solidFill>
              </a:rPr>
              <a:t>possible</a:t>
            </a:r>
            <a:endParaRPr lang="en-GB" sz="2000" spc="-70" dirty="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a:solidFill>
                  <a:schemeClr val="bg1"/>
                </a:solidFill>
              </a:rPr>
              <a:t>Consider using</a:t>
            </a:r>
            <a:br>
              <a:rPr lang="en-US" sz="2000" spc="-70" dirty="0">
                <a:solidFill>
                  <a:schemeClr val="bg1"/>
                </a:solidFill>
              </a:rPr>
            </a:br>
            <a:r>
              <a:rPr lang="en-US" sz="2000" spc="-70" dirty="0">
                <a:solidFill>
                  <a:schemeClr val="bg1"/>
                </a:solidFill>
              </a:rPr>
              <a:t>Alternate CSS</a:t>
            </a:r>
            <a:endParaRPr lang="en-GB" sz="2000" spc="-70" dirty="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a:solidFill>
                  <a:schemeClr val="bg1"/>
                </a:solidFill>
              </a:rPr>
              <a:t>Themes can be </a:t>
            </a:r>
            <a:br>
              <a:rPr lang="en-US" sz="2000" spc="-70" dirty="0">
                <a:solidFill>
                  <a:schemeClr val="bg1"/>
                </a:solidFill>
              </a:rPr>
            </a:br>
            <a:r>
              <a:rPr lang="en-US" sz="2000" spc="-70" dirty="0">
                <a:solidFill>
                  <a:schemeClr val="bg1"/>
                </a:solidFill>
              </a:rPr>
              <a:t>used to control </a:t>
            </a:r>
            <a:br>
              <a:rPr lang="en-US" sz="2000" spc="-70" dirty="0">
                <a:solidFill>
                  <a:schemeClr val="bg1"/>
                </a:solidFill>
              </a:rPr>
            </a:br>
            <a:r>
              <a:rPr lang="en-US" sz="2000" spc="-70" dirty="0">
                <a:solidFill>
                  <a:schemeClr val="bg1"/>
                </a:solidFill>
              </a:rPr>
              <a:t>color and fonts</a:t>
            </a:r>
            <a:endParaRPr lang="en-GB" sz="2000" spc="-70" dirty="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29065640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a:solidFill>
                  <a:schemeClr val="bg1"/>
                </a:solidFill>
              </a:rPr>
              <a:t>Avoid custom</a:t>
            </a:r>
            <a:br>
              <a:rPr lang="en-US" sz="2000" spc="-70" dirty="0">
                <a:solidFill>
                  <a:schemeClr val="bg1"/>
                </a:solidFill>
              </a:rPr>
            </a:br>
            <a:r>
              <a:rPr lang="en-US" sz="2000" spc="-70" dirty="0">
                <a:solidFill>
                  <a:schemeClr val="bg1"/>
                </a:solidFill>
              </a:rPr>
              <a:t>master pages</a:t>
            </a:r>
            <a:endParaRPr lang="en-GB" sz="2000" spc="-70" dirty="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a:solidFill>
                  <a:schemeClr val="bg1"/>
                </a:solidFill>
              </a:rPr>
              <a:t>Use Office 365 </a:t>
            </a:r>
            <a:br>
              <a:rPr lang="en-US" sz="2000" spc="-70" dirty="0">
                <a:solidFill>
                  <a:schemeClr val="bg1"/>
                </a:solidFill>
              </a:rPr>
            </a:br>
            <a:r>
              <a:rPr lang="en-US" sz="2000" spc="-70" dirty="0">
                <a:solidFill>
                  <a:schemeClr val="bg1"/>
                </a:solidFill>
              </a:rPr>
              <a:t>themes when</a:t>
            </a:r>
            <a:br>
              <a:rPr lang="en-US" sz="2000" spc="-70" dirty="0">
                <a:solidFill>
                  <a:schemeClr val="bg1"/>
                </a:solidFill>
              </a:rPr>
            </a:br>
            <a:r>
              <a:rPr lang="en-US" sz="2000" spc="-70" dirty="0">
                <a:solidFill>
                  <a:schemeClr val="bg1"/>
                </a:solidFill>
              </a:rPr>
              <a:t>possible</a:t>
            </a:r>
            <a:endParaRPr lang="en-GB" sz="2000" spc="-70" dirty="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a:solidFill>
                  <a:schemeClr val="bg1"/>
                </a:solidFill>
              </a:rPr>
              <a:t>Consider using</a:t>
            </a:r>
            <a:br>
              <a:rPr lang="en-US" sz="2000" spc="-70" dirty="0">
                <a:solidFill>
                  <a:schemeClr val="bg1"/>
                </a:solidFill>
              </a:rPr>
            </a:br>
            <a:r>
              <a:rPr lang="en-US" sz="2000" spc="-70" dirty="0">
                <a:solidFill>
                  <a:schemeClr val="bg1"/>
                </a:solidFill>
              </a:rPr>
              <a:t>Alternate CSS</a:t>
            </a:r>
            <a:endParaRPr lang="en-GB" sz="2000" spc="-70" dirty="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a:solidFill>
                  <a:schemeClr val="bg1"/>
                </a:solidFill>
              </a:rPr>
              <a:t>Themes can be </a:t>
            </a:r>
            <a:br>
              <a:rPr lang="en-US" sz="2000" spc="-70" dirty="0">
                <a:solidFill>
                  <a:schemeClr val="bg1"/>
                </a:solidFill>
              </a:rPr>
            </a:br>
            <a:r>
              <a:rPr lang="en-US" sz="2000" spc="-70" dirty="0">
                <a:solidFill>
                  <a:schemeClr val="bg1"/>
                </a:solidFill>
              </a:rPr>
              <a:t>used to control </a:t>
            </a:r>
            <a:br>
              <a:rPr lang="en-US" sz="2000" spc="-70" dirty="0">
                <a:solidFill>
                  <a:schemeClr val="bg1"/>
                </a:solidFill>
              </a:rPr>
            </a:br>
            <a:r>
              <a:rPr lang="en-US" sz="2000" spc="-70" dirty="0">
                <a:solidFill>
                  <a:schemeClr val="bg1"/>
                </a:solidFill>
              </a:rPr>
              <a:t>color and fonts</a:t>
            </a:r>
            <a:endParaRPr lang="en-GB" sz="2000" spc="-70" dirty="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87329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6710363" cy="2043636"/>
          </a:xfrm>
        </p:spPr>
        <p:txBody>
          <a:bodyPr/>
          <a:lstStyle/>
          <a:p>
            <a:r>
              <a:rPr lang="en-US" sz="3598" dirty="0"/>
              <a:t>Use themes rather than master pages</a:t>
            </a:r>
          </a:p>
          <a:p>
            <a:pPr lvl="1"/>
            <a:r>
              <a:rPr lang="en-US" sz="1998" dirty="0"/>
              <a:t>All changes to OOB master pages are provided to your sites automatically without need to modify custom code</a:t>
            </a:r>
          </a:p>
          <a:p>
            <a:pPr lvl="1"/>
            <a:endParaRPr lang="en-US" sz="1998" dirty="0"/>
          </a:p>
          <a:p>
            <a:r>
              <a:rPr lang="en-US" sz="3598" dirty="0"/>
              <a:t>Avoid feature framework element usage</a:t>
            </a:r>
          </a:p>
          <a:p>
            <a:pPr lvl="1"/>
            <a:r>
              <a:rPr lang="en-US" sz="1998" dirty="0"/>
              <a:t>Many feature framework elements will create dependency to xml files on the disk , which then cannot be removed easily (think “Content Migration”) </a:t>
            </a:r>
          </a:p>
          <a:p>
            <a:pPr lvl="1"/>
            <a:r>
              <a:rPr lang="en-US" sz="1998" dirty="0"/>
              <a:t>Sandbox solutions will also impact future cost model of the Office365 sites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623" t="242" r="5652" b="-242"/>
          <a:stretch/>
        </p:blipFill>
        <p:spPr>
          <a:xfrm>
            <a:off x="7379445" y="1786"/>
            <a:ext cx="4807792" cy="6854429"/>
          </a:xfrm>
          <a:prstGeom prst="rect">
            <a:avLst/>
          </a:prstGeom>
        </p:spPr>
      </p:pic>
      <p:sp>
        <p:nvSpPr>
          <p:cNvPr id="2" name="Title 1"/>
          <p:cNvSpPr>
            <a:spLocks noGrp="1"/>
          </p:cNvSpPr>
          <p:nvPr>
            <p:ph type="title"/>
          </p:nvPr>
        </p:nvSpPr>
        <p:spPr/>
        <p:txBody>
          <a:bodyPr>
            <a:normAutofit/>
          </a:bodyPr>
          <a:lstStyle/>
          <a:p>
            <a:r>
              <a:rPr lang="en-US" dirty="0"/>
              <a:t>How to minimize future maintenance?</a:t>
            </a:r>
          </a:p>
        </p:txBody>
      </p:sp>
    </p:spTree>
    <p:extLst>
      <p:ext uri="{BB962C8B-B14F-4D97-AF65-F5344CB8AC3E}">
        <p14:creationId xmlns:p14="http://schemas.microsoft.com/office/powerpoint/2010/main" val="3166768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a:t>Example: Custom master page and case of an evolving suite bar…</a:t>
            </a:r>
            <a:br>
              <a:rPr lang="en-US" sz="4800" dirty="0"/>
            </a:br>
            <a:endParaRPr lang="en-US" sz="4800" dirty="0"/>
          </a:p>
        </p:txBody>
      </p:sp>
    </p:spTree>
    <p:extLst>
      <p:ext uri="{BB962C8B-B14F-4D97-AF65-F5344CB8AC3E}">
        <p14:creationId xmlns:p14="http://schemas.microsoft.com/office/powerpoint/2010/main" val="290955741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services and branding</a:t>
            </a:r>
            <a:endParaRPr lang="en-GB" dirty="0"/>
          </a:p>
        </p:txBody>
      </p:sp>
      <p:pic>
        <p:nvPicPr>
          <p:cNvPr id="3" name="Picture 2"/>
          <p:cNvPicPr>
            <a:picLocks noChangeAspect="1"/>
          </p:cNvPicPr>
          <p:nvPr/>
        </p:nvPicPr>
        <p:blipFill>
          <a:blip r:embed="rId2"/>
          <a:stretch>
            <a:fillRect/>
          </a:stretch>
        </p:blipFill>
        <p:spPr>
          <a:xfrm>
            <a:off x="1083652" y="1100055"/>
            <a:ext cx="7195492" cy="3721678"/>
          </a:xfrm>
          <a:prstGeom prst="rect">
            <a:avLst/>
          </a:prstGeom>
        </p:spPr>
      </p:pic>
      <p:pic>
        <p:nvPicPr>
          <p:cNvPr id="6" name="Picture 5"/>
          <p:cNvPicPr>
            <a:picLocks noChangeAspect="1"/>
          </p:cNvPicPr>
          <p:nvPr/>
        </p:nvPicPr>
        <p:blipFill>
          <a:blip r:embed="rId3"/>
          <a:stretch>
            <a:fillRect/>
          </a:stretch>
        </p:blipFill>
        <p:spPr>
          <a:xfrm>
            <a:off x="2487033" y="1693891"/>
            <a:ext cx="7216027" cy="3732298"/>
          </a:xfrm>
          <a:prstGeom prst="rect">
            <a:avLst/>
          </a:prstGeom>
        </p:spPr>
      </p:pic>
      <p:pic>
        <p:nvPicPr>
          <p:cNvPr id="4" name="Picture 3"/>
          <p:cNvPicPr>
            <a:picLocks noChangeAspect="1"/>
          </p:cNvPicPr>
          <p:nvPr/>
        </p:nvPicPr>
        <p:blipFill>
          <a:blip r:embed="rId4"/>
          <a:stretch>
            <a:fillRect/>
          </a:stretch>
        </p:blipFill>
        <p:spPr>
          <a:xfrm>
            <a:off x="4118338" y="2582111"/>
            <a:ext cx="7216027" cy="3732298"/>
          </a:xfrm>
          <a:prstGeom prst="rect">
            <a:avLst/>
          </a:prstGeom>
        </p:spPr>
      </p:pic>
    </p:spTree>
    <p:extLst>
      <p:ext uri="{BB962C8B-B14F-4D97-AF65-F5344CB8AC3E}">
        <p14:creationId xmlns:p14="http://schemas.microsoft.com/office/powerpoint/2010/main" val="8372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1AEA8A7-A694-4DB0-82AB-EF48F2E9B6F9}">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3347</Words>
  <Application>Microsoft Office PowerPoint</Application>
  <PresentationFormat>Custom</PresentationFormat>
  <Paragraphs>377</Paragraphs>
  <Slides>42</Slides>
  <Notes>28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Controlling branding in SharePoint using add-in model</vt:lpstr>
      <vt:lpstr>Agenda</vt:lpstr>
      <vt:lpstr>PowerPoint Presentation</vt:lpstr>
      <vt:lpstr>Recommendations</vt:lpstr>
      <vt:lpstr>“You do not brand Outlook or Word, why do you need to do branding on collaboration sites?”</vt:lpstr>
      <vt:lpstr>Introduction</vt:lpstr>
      <vt:lpstr>How to minimize future maintenance?</vt:lpstr>
      <vt:lpstr>Example: Custom master page and case of an evolving suite bar… </vt:lpstr>
      <vt:lpstr>Office 365 services and branding</vt:lpstr>
      <vt:lpstr>What is the challenge with custom master page?</vt:lpstr>
      <vt:lpstr>“But I have always customized my sites with custom master, what has changed?”</vt:lpstr>
      <vt:lpstr>“How should I get my files uploaded to the SharePoint sites? Using sandbox?”</vt:lpstr>
      <vt:lpstr>“I have an intranet portal and I need to do heavy branding customizations!”</vt:lpstr>
      <vt:lpstr>Themes</vt:lpstr>
      <vt:lpstr>Themes</vt:lpstr>
      <vt:lpstr>SharePoint Color Palette Tool v1.00</vt:lpstr>
      <vt:lpstr>Handling themes from SP add-ins</vt:lpstr>
      <vt:lpstr>PowerPoint Presentation</vt:lpstr>
      <vt:lpstr>Office 365 Themes</vt:lpstr>
      <vt:lpstr>Office 365 Themes</vt:lpstr>
      <vt:lpstr>Controlling themes for Office 365</vt:lpstr>
      <vt:lpstr>PowerPoint Presentation</vt:lpstr>
      <vt:lpstr>Alternate CSS</vt:lpstr>
      <vt:lpstr>Adding alternative styling for host web</vt:lpstr>
      <vt:lpstr>Controlling CSS from add-in</vt:lpstr>
      <vt:lpstr>PowerPoint Presentation</vt:lpstr>
      <vt:lpstr>Branding with publishing sites</vt:lpstr>
      <vt:lpstr>Recommendations for master page</vt:lpstr>
      <vt:lpstr>Controlling master page and page layouts from add-in</vt:lpstr>
      <vt:lpstr>PowerPoint Presentation</vt:lpstr>
      <vt:lpstr>Summary on branding options</vt:lpstr>
      <vt:lpstr>Branding options for SharePoint sites</vt:lpstr>
      <vt:lpstr>Updating branding on existing sites</vt:lpstr>
      <vt:lpstr>Updating Branding on existing sites</vt:lpstr>
      <vt:lpstr>“So I would have to loop through all sites and update stuff one by one?” </vt:lpstr>
      <vt:lpstr>Centralized Asset Deployment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